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 " initials=""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1200" y="10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3097386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3199488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7244334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1719157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431200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32178758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37102283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1467020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1233827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2749456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3FC4C08-28E8-415C-BE5E-735BBC81D0C3}" type="datetimeFigureOut">
              <a:rPr kumimoji="1" lang="ja-JP" altLang="en-US" smtClean="0"/>
              <a:t>2020/4/20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8054651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FC4C08-28E8-415C-BE5E-735BBC81D0C3}" type="datetimeFigureOut">
              <a:rPr kumimoji="1" lang="ja-JP" altLang="en-US" smtClean="0"/>
              <a:t>2020/4/20</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4D340A-B8E6-4D20-9FD0-741C255BAFD1}" type="slidenum">
              <a:rPr kumimoji="1" lang="ja-JP" altLang="en-US" smtClean="0"/>
              <a:t>‹#›</a:t>
            </a:fld>
            <a:endParaRPr kumimoji="1" lang="ja-JP" altLang="en-US"/>
          </a:p>
        </p:txBody>
      </p:sp>
    </p:spTree>
    <p:extLst>
      <p:ext uri="{BB962C8B-B14F-4D97-AF65-F5344CB8AC3E}">
        <p14:creationId xmlns:p14="http://schemas.microsoft.com/office/powerpoint/2010/main" val="3362576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5.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8" Type="http://schemas.openxmlformats.org/officeDocument/2006/relationships/image" Target="../media/image13.jpeg"/><Relationship Id="rId3" Type="http://schemas.openxmlformats.org/officeDocument/2006/relationships/image" Target="../media/image8.jpeg"/><Relationship Id="rId7" Type="http://schemas.openxmlformats.org/officeDocument/2006/relationships/image" Target="../media/image12.jpeg"/><Relationship Id="rId2" Type="http://schemas.openxmlformats.org/officeDocument/2006/relationships/image" Target="../media/image7.jpeg"/><Relationship Id="rId1" Type="http://schemas.openxmlformats.org/officeDocument/2006/relationships/slideLayout" Target="../slideLayouts/slideLayout5.xml"/><Relationship Id="rId6" Type="http://schemas.openxmlformats.org/officeDocument/2006/relationships/image" Target="../media/image11.jpeg"/><Relationship Id="rId5" Type="http://schemas.openxmlformats.org/officeDocument/2006/relationships/image" Target="../media/image10.jpeg"/><Relationship Id="rId10" Type="http://schemas.openxmlformats.org/officeDocument/2006/relationships/image" Target="../media/image6.jpeg"/><Relationship Id="rId4" Type="http://schemas.openxmlformats.org/officeDocument/2006/relationships/image" Target="../media/image9.jpeg"/><Relationship Id="rId9" Type="http://schemas.openxmlformats.org/officeDocument/2006/relationships/image" Target="../media/image14.jpeg"/></Relationships>
</file>

<file path=ppt/slides/_rels/slide3.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5.xml"/><Relationship Id="rId5" Type="http://schemas.openxmlformats.org/officeDocument/2006/relationships/image" Target="../media/image6.jpeg"/><Relationship Id="rId4" Type="http://schemas.openxmlformats.org/officeDocument/2006/relationships/image" Target="../media/image17.jpeg"/></Relationships>
</file>

<file path=ppt/slides/_rels/slide4.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18.jpeg"/><Relationship Id="rId7" Type="http://schemas.openxmlformats.org/officeDocument/2006/relationships/image" Target="../media/image22.jpeg"/><Relationship Id="rId2" Type="http://schemas.openxmlformats.org/officeDocument/2006/relationships/hyperlink" Target="mailto:jtc@oaaf.or.jp" TargetMode="External"/><Relationship Id="rId1" Type="http://schemas.openxmlformats.org/officeDocument/2006/relationships/slideLayout" Target="../slideLayouts/slideLayout5.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DFEEB1C3-8193-4FA4-BE28-6AA3665446EA}"/>
              </a:ext>
            </a:extLst>
          </p:cNvPr>
          <p:cNvSpPr>
            <a:spLocks noGrp="1"/>
          </p:cNvSpPr>
          <p:nvPr>
            <p:ph type="title"/>
          </p:nvPr>
        </p:nvSpPr>
        <p:spPr>
          <a:xfrm>
            <a:off x="2973642" y="313950"/>
            <a:ext cx="3958715" cy="303212"/>
          </a:xfrm>
        </p:spPr>
        <p:txBody>
          <a:bodyPr>
            <a:normAutofit/>
          </a:bodyPr>
          <a:lstStyle/>
          <a:p>
            <a:r>
              <a:rPr lang="ja-JP" altLang="en-US" sz="1401" b="1" dirty="0"/>
              <a:t>大阪府住まいまちづくり教育普及協議会</a:t>
            </a:r>
          </a:p>
        </p:txBody>
      </p:sp>
      <p:sp>
        <p:nvSpPr>
          <p:cNvPr id="5" name="テキスト プレースホルダー 4">
            <a:extLst>
              <a:ext uri="{FF2B5EF4-FFF2-40B4-BE49-F238E27FC236}">
                <a16:creationId xmlns:a16="http://schemas.microsoft.com/office/drawing/2014/main" id="{96E2ABDC-3C1E-44A5-BB05-8506EB0E28F8}"/>
              </a:ext>
            </a:extLst>
          </p:cNvPr>
          <p:cNvSpPr>
            <a:spLocks noGrp="1"/>
          </p:cNvSpPr>
          <p:nvPr>
            <p:ph type="body" idx="1"/>
          </p:nvPr>
        </p:nvSpPr>
        <p:spPr>
          <a:xfrm>
            <a:off x="363420" y="1828861"/>
            <a:ext cx="5317848" cy="2081966"/>
          </a:xfrm>
        </p:spPr>
        <p:txBody>
          <a:bodyPr tIns="90000" anchor="ctr">
            <a:normAutofit fontScale="25000" lnSpcReduction="20000"/>
          </a:bodyPr>
          <a:lstStyle/>
          <a:p>
            <a:pPr>
              <a:lnSpc>
                <a:spcPct val="170000"/>
              </a:lnSpc>
            </a:pPr>
            <a:r>
              <a:rPr lang="ja-JP" altLang="ja-JP" sz="4400" dirty="0"/>
              <a:t>授業内容　①</a:t>
            </a:r>
            <a:r>
              <a:rPr lang="ja-JP" altLang="en-US" sz="4400" dirty="0"/>
              <a:t>　まちと</a:t>
            </a:r>
            <a:r>
              <a:rPr lang="ja-JP" altLang="ja-JP" sz="4400" dirty="0"/>
              <a:t>防災</a:t>
            </a:r>
          </a:p>
          <a:p>
            <a:pPr marL="87313" lvl="1">
              <a:lnSpc>
                <a:spcPct val="170000"/>
              </a:lnSpc>
              <a:spcBef>
                <a:spcPts val="0"/>
              </a:spcBef>
            </a:pPr>
            <a:r>
              <a:rPr lang="ja-JP" altLang="en-US" sz="3801" b="0" dirty="0"/>
              <a:t>災害</a:t>
            </a:r>
            <a:r>
              <a:rPr lang="ja-JP" altLang="ja-JP" sz="3801" b="0" dirty="0"/>
              <a:t>関連の</a:t>
            </a:r>
            <a:r>
              <a:rPr lang="en-US" altLang="ja-JP" sz="3801" b="0" dirty="0"/>
              <a:t>DVD</a:t>
            </a:r>
            <a:r>
              <a:rPr lang="ja-JP" altLang="ja-JP" sz="3801" b="0" dirty="0"/>
              <a:t>を</a:t>
            </a:r>
            <a:r>
              <a:rPr lang="ja-JP" altLang="en-US" sz="3801" b="0" dirty="0"/>
              <a:t>見た後、</a:t>
            </a:r>
            <a:r>
              <a:rPr lang="ja-JP" altLang="ja-JP" sz="3801" b="0" dirty="0"/>
              <a:t>テキストに沿って災害時</a:t>
            </a:r>
            <a:r>
              <a:rPr lang="ja-JP" altLang="en-US" sz="3801" b="0" dirty="0"/>
              <a:t>の</a:t>
            </a:r>
            <a:r>
              <a:rPr lang="ja-JP" altLang="ja-JP" sz="3801" b="0" dirty="0"/>
              <a:t>行動を座学で学</a:t>
            </a:r>
            <a:r>
              <a:rPr lang="ja-JP" altLang="en-US" sz="3801" b="0" dirty="0"/>
              <a:t>び、防災グッズを実際に手に取って体感する</a:t>
            </a:r>
            <a:r>
              <a:rPr lang="ja-JP" altLang="ja-JP" sz="3801" b="0" dirty="0"/>
              <a:t>。</a:t>
            </a:r>
            <a:endParaRPr lang="en-US" altLang="ja-JP" sz="3801" b="0" dirty="0"/>
          </a:p>
          <a:p>
            <a:pPr marL="87313" lvl="1">
              <a:lnSpc>
                <a:spcPts val="1700"/>
              </a:lnSpc>
              <a:spcBef>
                <a:spcPts val="0"/>
              </a:spcBef>
            </a:pPr>
            <a:r>
              <a:rPr lang="ja-JP" altLang="ja-JP" sz="3801" b="0" dirty="0"/>
              <a:t>校区の防災マップ作製</a:t>
            </a:r>
            <a:r>
              <a:rPr lang="ja-JP" altLang="en-US" sz="3801" b="0" dirty="0"/>
              <a:t>や</a:t>
            </a:r>
            <a:r>
              <a:rPr lang="ja-JP" altLang="ja-JP" sz="3801" b="0" dirty="0"/>
              <a:t>、低学年向け</a:t>
            </a:r>
            <a:r>
              <a:rPr lang="ja-JP" altLang="en-US" sz="3801" b="0" dirty="0"/>
              <a:t>の</a:t>
            </a:r>
            <a:r>
              <a:rPr lang="ja-JP" altLang="ja-JP" sz="3801" b="0" dirty="0"/>
              <a:t>防災かるた、中高学年向け</a:t>
            </a:r>
            <a:r>
              <a:rPr lang="ja-JP" altLang="en-US" sz="3801" b="0" dirty="0"/>
              <a:t>の</a:t>
            </a:r>
            <a:r>
              <a:rPr lang="ja-JP" altLang="ja-JP" sz="3801" b="0" dirty="0"/>
              <a:t>防災スリッパ作りや毛布担架・ロープ結び</a:t>
            </a:r>
            <a:r>
              <a:rPr lang="ja-JP" altLang="en-US" sz="3801" b="0" dirty="0"/>
              <a:t>等が主な</a:t>
            </a:r>
            <a:r>
              <a:rPr lang="ja-JP" altLang="ja-JP" sz="3801" b="0" dirty="0"/>
              <a:t>実習</a:t>
            </a:r>
            <a:r>
              <a:rPr lang="ja-JP" altLang="en-US" sz="3801" b="0" dirty="0"/>
              <a:t>授業</a:t>
            </a:r>
            <a:r>
              <a:rPr lang="ja-JP" altLang="ja-JP" sz="3801" b="0" dirty="0"/>
              <a:t>。</a:t>
            </a:r>
            <a:endParaRPr lang="en-US" altLang="ja-JP" sz="3801" b="0" dirty="0"/>
          </a:p>
          <a:p>
            <a:pPr marL="87313" lvl="1">
              <a:lnSpc>
                <a:spcPts val="1700"/>
              </a:lnSpc>
              <a:spcBef>
                <a:spcPts val="0"/>
              </a:spcBef>
            </a:pPr>
            <a:r>
              <a:rPr lang="ja-JP" altLang="ja-JP" sz="3801" b="0" dirty="0"/>
              <a:t>手を動かしながら防災意識を育めるように工夫を凝らし</a:t>
            </a:r>
            <a:r>
              <a:rPr lang="ja-JP" altLang="en-US" sz="3801" b="0" dirty="0"/>
              <a:t>、</a:t>
            </a:r>
            <a:r>
              <a:rPr lang="ja-JP" altLang="ja-JP" sz="3801" b="0" dirty="0"/>
              <a:t>地域に合わせた防災授業を</a:t>
            </a:r>
            <a:endParaRPr lang="en-US" altLang="ja-JP" sz="3801" b="0" dirty="0"/>
          </a:p>
          <a:p>
            <a:pPr marL="87313" lvl="1">
              <a:lnSpc>
                <a:spcPts val="1700"/>
              </a:lnSpc>
              <a:spcBef>
                <a:spcPts val="0"/>
              </a:spcBef>
            </a:pPr>
            <a:r>
              <a:rPr lang="ja-JP" altLang="ja-JP" sz="3801" b="0" dirty="0"/>
              <a:t>心掛け</a:t>
            </a:r>
            <a:r>
              <a:rPr lang="ja-JP" altLang="en-US" sz="3801" b="0" dirty="0"/>
              <a:t>ている</a:t>
            </a:r>
            <a:r>
              <a:rPr lang="ja-JP" altLang="ja-JP" sz="3801" b="0" dirty="0"/>
              <a:t> 。</a:t>
            </a:r>
            <a:endParaRPr lang="en-US" altLang="ja-JP" sz="3801" b="0" dirty="0"/>
          </a:p>
          <a:p>
            <a:pPr marL="87313" lvl="1">
              <a:lnSpc>
                <a:spcPts val="1700"/>
              </a:lnSpc>
              <a:spcBef>
                <a:spcPts val="0"/>
              </a:spcBef>
            </a:pPr>
            <a:r>
              <a:rPr lang="ja-JP" altLang="ja-JP" sz="3801" b="0" dirty="0"/>
              <a:t>「今日習ったことを家の人に話して、一緒に防災について考えよう。」</a:t>
            </a:r>
            <a:endParaRPr lang="en-US" altLang="ja-JP" sz="3801" b="0" dirty="0"/>
          </a:p>
          <a:p>
            <a:pPr marL="87313" lvl="1">
              <a:lnSpc>
                <a:spcPts val="1700"/>
              </a:lnSpc>
              <a:spcBef>
                <a:spcPts val="0"/>
              </a:spcBef>
            </a:pPr>
            <a:r>
              <a:rPr lang="ja-JP" altLang="ja-JP" sz="3801" b="0" dirty="0"/>
              <a:t>という言葉で</a:t>
            </a:r>
            <a:r>
              <a:rPr lang="ja-JP" altLang="en-US" sz="3801" b="0" dirty="0"/>
              <a:t>授業を</a:t>
            </a:r>
            <a:r>
              <a:rPr lang="ja-JP" altLang="ja-JP" sz="3801" b="0" dirty="0"/>
              <a:t>締めくくる。</a:t>
            </a:r>
          </a:p>
          <a:p>
            <a:endParaRPr kumimoji="1" lang="ja-JP" altLang="en-US" dirty="0"/>
          </a:p>
        </p:txBody>
      </p:sp>
      <p:sp>
        <p:nvSpPr>
          <p:cNvPr id="7" name="テキスト プレースホルダー 6">
            <a:extLst>
              <a:ext uri="{FF2B5EF4-FFF2-40B4-BE49-F238E27FC236}">
                <a16:creationId xmlns:a16="http://schemas.microsoft.com/office/drawing/2014/main" id="{8B1A3D5D-555C-4D97-80BB-251F953BF852}"/>
              </a:ext>
            </a:extLst>
          </p:cNvPr>
          <p:cNvSpPr>
            <a:spLocks noGrp="1"/>
          </p:cNvSpPr>
          <p:nvPr>
            <p:ph type="body" sz="quarter" idx="3"/>
          </p:nvPr>
        </p:nvSpPr>
        <p:spPr>
          <a:xfrm>
            <a:off x="363419" y="3849864"/>
            <a:ext cx="5480032" cy="2773562"/>
          </a:xfrm>
        </p:spPr>
        <p:txBody>
          <a:bodyPr>
            <a:normAutofit/>
          </a:bodyPr>
          <a:lstStyle/>
          <a:p>
            <a:pPr>
              <a:lnSpc>
                <a:spcPts val="2000"/>
              </a:lnSpc>
            </a:pPr>
            <a:r>
              <a:rPr lang="ja-JP" altLang="ja-JP" sz="1100" dirty="0"/>
              <a:t>授業内容　②</a:t>
            </a:r>
            <a:r>
              <a:rPr lang="ja-JP" altLang="en-US" sz="1100" dirty="0"/>
              <a:t>　建築と</a:t>
            </a:r>
            <a:r>
              <a:rPr lang="ja-JP" altLang="ja-JP" sz="1100" dirty="0"/>
              <a:t>バリアフリー</a:t>
            </a:r>
          </a:p>
          <a:p>
            <a:pPr marL="87313" lvl="1">
              <a:lnSpc>
                <a:spcPts val="2000"/>
              </a:lnSpc>
              <a:spcBef>
                <a:spcPts val="0"/>
              </a:spcBef>
            </a:pPr>
            <a:r>
              <a:rPr lang="ja-JP" altLang="ja-JP" sz="1000" b="0" dirty="0">
                <a:latin typeface="+mn-ea"/>
              </a:rPr>
              <a:t>最初に</a:t>
            </a:r>
            <a:r>
              <a:rPr lang="en-US" altLang="ja-JP" sz="1000" b="0" dirty="0">
                <a:latin typeface="+mn-ea"/>
              </a:rPr>
              <a:t>JR</a:t>
            </a:r>
            <a:r>
              <a:rPr lang="ja-JP" altLang="ja-JP" sz="1000" b="0" dirty="0">
                <a:latin typeface="+mn-ea"/>
              </a:rPr>
              <a:t>大阪駅</a:t>
            </a:r>
            <a:r>
              <a:rPr lang="ja-JP" altLang="en-US" sz="1000" b="0" dirty="0">
                <a:latin typeface="+mn-ea"/>
              </a:rPr>
              <a:t>、中央公会堂</a:t>
            </a:r>
            <a:r>
              <a:rPr lang="ja-JP" altLang="ja-JP" sz="1000" b="0" dirty="0">
                <a:latin typeface="+mn-ea"/>
              </a:rPr>
              <a:t>に取り入れられているバリアフリーの工夫を</a:t>
            </a:r>
            <a:r>
              <a:rPr lang="ja-JP" altLang="en-US" sz="1000" b="0" dirty="0">
                <a:latin typeface="+mn-ea"/>
              </a:rPr>
              <a:t>紹介し、なぜそうなっているかをクイズ形式で話していく。</a:t>
            </a:r>
            <a:endParaRPr lang="en-US" altLang="ja-JP" sz="1000" b="0" dirty="0">
              <a:latin typeface="+mn-ea"/>
            </a:endParaRPr>
          </a:p>
          <a:p>
            <a:pPr marL="87313" lvl="1">
              <a:lnSpc>
                <a:spcPts val="1700"/>
              </a:lnSpc>
              <a:spcBef>
                <a:spcPts val="0"/>
              </a:spcBef>
            </a:pPr>
            <a:r>
              <a:rPr lang="ja-JP" altLang="en-US" sz="1000" b="0" dirty="0">
                <a:latin typeface="+mn-ea"/>
              </a:rPr>
              <a:t>そ</a:t>
            </a:r>
            <a:r>
              <a:rPr lang="ja-JP" altLang="ja-JP" sz="1000" b="0" dirty="0">
                <a:latin typeface="+mn-ea"/>
              </a:rPr>
              <a:t>のあと、地域の社会福祉協議会と連携してキャップハンディ体験（車椅子体験、白杖体験など）を行い、ユニバーサルデザイン商品体験、</a:t>
            </a:r>
            <a:endParaRPr lang="en-US" altLang="ja-JP" sz="1000" b="0" dirty="0">
              <a:latin typeface="+mn-ea"/>
            </a:endParaRPr>
          </a:p>
          <a:p>
            <a:pPr marL="87313" lvl="1">
              <a:lnSpc>
                <a:spcPts val="1700"/>
              </a:lnSpc>
              <a:spcBef>
                <a:spcPts val="0"/>
              </a:spcBef>
            </a:pPr>
            <a:r>
              <a:rPr lang="ja-JP" altLang="ja-JP" sz="1000" b="0" dirty="0">
                <a:latin typeface="+mn-ea"/>
              </a:rPr>
              <a:t>ブラインドサッカーや点字・手話のコーナーに</a:t>
            </a:r>
            <a:r>
              <a:rPr lang="ja-JP" altLang="en-US" sz="1000" b="0" dirty="0">
                <a:latin typeface="+mn-ea"/>
              </a:rPr>
              <a:t>誘導</a:t>
            </a:r>
            <a:endParaRPr lang="en-US" altLang="ja-JP" sz="1000" b="0" dirty="0">
              <a:latin typeface="+mn-ea"/>
            </a:endParaRPr>
          </a:p>
          <a:p>
            <a:pPr marL="87313" lvl="1">
              <a:lnSpc>
                <a:spcPts val="1700"/>
              </a:lnSpc>
              <a:spcBef>
                <a:spcPts val="0"/>
              </a:spcBef>
            </a:pPr>
            <a:r>
              <a:rPr lang="ja-JP" altLang="ja-JP" sz="1000" b="0" dirty="0">
                <a:latin typeface="+mn-ea"/>
              </a:rPr>
              <a:t>する。また家の中に潜む危険も紹介し、高齢者や</a:t>
            </a:r>
            <a:endParaRPr lang="en-US" altLang="ja-JP" sz="1000" b="0" dirty="0">
              <a:latin typeface="+mn-ea"/>
            </a:endParaRPr>
          </a:p>
          <a:p>
            <a:pPr marL="87313" lvl="1">
              <a:lnSpc>
                <a:spcPts val="1700"/>
              </a:lnSpc>
              <a:spcBef>
                <a:spcPts val="0"/>
              </a:spcBef>
            </a:pPr>
            <a:r>
              <a:rPr lang="ja-JP" altLang="ja-JP" sz="1000" b="0" dirty="0" err="1">
                <a:latin typeface="+mn-ea"/>
              </a:rPr>
              <a:t>障がいを</a:t>
            </a:r>
            <a:r>
              <a:rPr lang="ja-JP" altLang="ja-JP" sz="1000" b="0" dirty="0">
                <a:latin typeface="+mn-ea"/>
              </a:rPr>
              <a:t>持つ人が安心して暮らせる住まいについて</a:t>
            </a:r>
            <a:endParaRPr lang="en-US" altLang="ja-JP" sz="1000" b="0" dirty="0">
              <a:latin typeface="+mn-ea"/>
            </a:endParaRPr>
          </a:p>
          <a:p>
            <a:pPr marL="87313" lvl="1">
              <a:lnSpc>
                <a:spcPts val="1700"/>
              </a:lnSpc>
              <a:spcBef>
                <a:spcPts val="0"/>
              </a:spcBef>
            </a:pPr>
            <a:r>
              <a:rPr lang="ja-JP" altLang="ja-JP" sz="1000" b="0" dirty="0">
                <a:latin typeface="+mn-ea"/>
              </a:rPr>
              <a:t>考える。授業の最後は「私たち建築士はこうして</a:t>
            </a:r>
            <a:endParaRPr lang="en-US" altLang="ja-JP" sz="1000" b="0" dirty="0">
              <a:latin typeface="+mn-ea"/>
            </a:endParaRPr>
          </a:p>
          <a:p>
            <a:pPr marL="87313" lvl="1">
              <a:lnSpc>
                <a:spcPts val="1700"/>
              </a:lnSpc>
              <a:spcBef>
                <a:spcPts val="0"/>
              </a:spcBef>
            </a:pPr>
            <a:r>
              <a:rPr lang="ja-JP" altLang="ja-JP" sz="1000" b="0" dirty="0">
                <a:latin typeface="+mn-ea"/>
              </a:rPr>
              <a:t>バリアフリーの工夫を建築に取り入れているけれど、</a:t>
            </a:r>
            <a:endParaRPr lang="en-US" altLang="ja-JP" sz="1000" b="0" dirty="0">
              <a:latin typeface="+mn-ea"/>
            </a:endParaRPr>
          </a:p>
          <a:p>
            <a:pPr marL="87313" lvl="1">
              <a:lnSpc>
                <a:spcPts val="1700"/>
              </a:lnSpc>
              <a:spcBef>
                <a:spcPts val="0"/>
              </a:spcBef>
            </a:pPr>
            <a:r>
              <a:rPr lang="ja-JP" altLang="ja-JP" sz="1000" b="0" dirty="0">
                <a:latin typeface="+mn-ea"/>
              </a:rPr>
              <a:t>一人一人の気配りが大切。」と締めくくる。</a:t>
            </a:r>
          </a:p>
          <a:p>
            <a:endParaRPr lang="ja-JP" altLang="en-US" sz="1050" dirty="0"/>
          </a:p>
        </p:txBody>
      </p:sp>
      <p:sp>
        <p:nvSpPr>
          <p:cNvPr id="9" name="正方形/長方形 8">
            <a:extLst>
              <a:ext uri="{FF2B5EF4-FFF2-40B4-BE49-F238E27FC236}">
                <a16:creationId xmlns:a16="http://schemas.microsoft.com/office/drawing/2014/main" id="{F18EB91A-709F-4890-A43C-BA3A1A5307F6}"/>
              </a:ext>
            </a:extLst>
          </p:cNvPr>
          <p:cNvSpPr/>
          <p:nvPr/>
        </p:nvSpPr>
        <p:spPr>
          <a:xfrm>
            <a:off x="478972" y="634581"/>
            <a:ext cx="8621486" cy="1033492"/>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1" rIns="91440" bIns="45721" numCol="1" spcCol="0" rtlCol="0" fromWordArt="0" anchor="ctr" anchorCtr="0" forceAA="0" compatLnSpc="1">
            <a:prstTxWarp prst="textNoShape">
              <a:avLst/>
            </a:prstTxWarp>
            <a:noAutofit/>
          </a:bodyPr>
          <a:lstStyle/>
          <a:p>
            <a:pPr>
              <a:lnSpc>
                <a:spcPts val="1600"/>
              </a:lnSpc>
            </a:pPr>
            <a:r>
              <a:rPr lang="ja-JP" altLang="ja-JP" sz="1000" dirty="0"/>
              <a:t>大阪府住まいまちづくり教育普及協議会は平成</a:t>
            </a:r>
            <a:r>
              <a:rPr lang="en-US" altLang="ja-JP" sz="1000" dirty="0"/>
              <a:t>20</a:t>
            </a:r>
            <a:r>
              <a:rPr lang="ja-JP" altLang="ja-JP" sz="1000" dirty="0"/>
              <a:t>年</a:t>
            </a:r>
            <a:r>
              <a:rPr lang="en-US" altLang="ja-JP" sz="1000" dirty="0"/>
              <a:t>8</a:t>
            </a:r>
            <a:r>
              <a:rPr lang="ja-JP" altLang="ja-JP" sz="1000" dirty="0"/>
              <a:t>月に発足</a:t>
            </a:r>
            <a:r>
              <a:rPr lang="ja-JP" altLang="en-US" sz="1000" dirty="0"/>
              <a:t>した</a:t>
            </a:r>
            <a:r>
              <a:rPr lang="ja-JP" altLang="ja-JP" sz="1000" dirty="0"/>
              <a:t>。</a:t>
            </a:r>
          </a:p>
          <a:p>
            <a:pPr>
              <a:lnSpc>
                <a:spcPts val="1600"/>
              </a:lnSpc>
            </a:pPr>
            <a:r>
              <a:rPr lang="ja-JP" altLang="ja-JP" sz="1000" dirty="0"/>
              <a:t>構成団体は　大阪府、（公社）大阪府建築士会、（公社）日本建築家協会近畿支部、（一社）日本建築協会、（一社）大阪府建築士事務所協会、（一財）大阪建築防災センター、（一財）大阪住宅センター　の</a:t>
            </a:r>
            <a:r>
              <a:rPr lang="en-US" altLang="ja-JP" sz="1000" dirty="0"/>
              <a:t>7</a:t>
            </a:r>
            <a:r>
              <a:rPr lang="ja-JP" altLang="ja-JP" sz="1000" dirty="0"/>
              <a:t>団体である。</a:t>
            </a:r>
          </a:p>
          <a:p>
            <a:pPr>
              <a:lnSpc>
                <a:spcPts val="1600"/>
              </a:lnSpc>
            </a:pPr>
            <a:r>
              <a:rPr lang="ja-JP" altLang="ja-JP" sz="1000" dirty="0"/>
              <a:t>各団体から</a:t>
            </a:r>
            <a:r>
              <a:rPr lang="en-US" altLang="ja-JP" sz="1000" dirty="0"/>
              <a:t>3</a:t>
            </a:r>
            <a:r>
              <a:rPr lang="ja-JP" altLang="ja-JP" sz="1000" dirty="0"/>
              <a:t>～</a:t>
            </a:r>
            <a:r>
              <a:rPr lang="en-US" altLang="ja-JP" sz="1000" dirty="0"/>
              <a:t>4</a:t>
            </a:r>
            <a:r>
              <a:rPr lang="ja-JP" altLang="ja-JP" sz="1000" dirty="0"/>
              <a:t>名ほどの常任委員を出し</a:t>
            </a:r>
            <a:r>
              <a:rPr lang="ja-JP" altLang="en-US" sz="1000" dirty="0"/>
              <a:t>、</a:t>
            </a:r>
            <a:r>
              <a:rPr lang="ja-JP" altLang="ja-JP" sz="1000" dirty="0"/>
              <a:t>学校に赴いて出前授業を実施</a:t>
            </a:r>
            <a:r>
              <a:rPr lang="ja-JP" altLang="en-US" sz="1000" dirty="0"/>
              <a:t>。並行して</a:t>
            </a:r>
            <a:r>
              <a:rPr lang="ja-JP" altLang="ja-JP" sz="1000" dirty="0"/>
              <a:t>授業内容その他を検討する全体会議を月</a:t>
            </a:r>
            <a:r>
              <a:rPr lang="en-US" altLang="ja-JP" sz="1000" dirty="0"/>
              <a:t>1</a:t>
            </a:r>
            <a:r>
              <a:rPr lang="ja-JP" altLang="ja-JP" sz="1000" dirty="0"/>
              <a:t>回開催している。</a:t>
            </a:r>
            <a:endParaRPr lang="en-US" altLang="ja-JP" sz="1000" dirty="0"/>
          </a:p>
          <a:p>
            <a:pPr>
              <a:lnSpc>
                <a:spcPts val="1600"/>
              </a:lnSpc>
            </a:pPr>
            <a:r>
              <a:rPr lang="ja-JP" altLang="ja-JP" sz="1000" dirty="0"/>
              <a:t>出前授業の際には、常任委員に加えサポーターも募集、地元の建築士や学生の協力を得て運営している。</a:t>
            </a:r>
            <a:r>
              <a:rPr lang="en-US" altLang="ja-JP" sz="1000" dirty="0"/>
              <a:t> </a:t>
            </a:r>
            <a:endParaRPr lang="ja-JP" altLang="ja-JP" sz="1000" dirty="0"/>
          </a:p>
        </p:txBody>
      </p:sp>
      <p:pic>
        <p:nvPicPr>
          <p:cNvPr id="20" name="図 19">
            <a:extLst>
              <a:ext uri="{FF2B5EF4-FFF2-40B4-BE49-F238E27FC236}">
                <a16:creationId xmlns:a16="http://schemas.microsoft.com/office/drawing/2014/main" id="{04A60217-2578-4D1B-9E52-C462D893170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932357" y="3166668"/>
            <a:ext cx="1452589" cy="1089442"/>
          </a:xfrm>
          <a:prstGeom prst="rect">
            <a:avLst/>
          </a:prstGeom>
        </p:spPr>
      </p:pic>
      <p:sp>
        <p:nvSpPr>
          <p:cNvPr id="10" name="テキスト ボックス 9">
            <a:extLst>
              <a:ext uri="{FF2B5EF4-FFF2-40B4-BE49-F238E27FC236}">
                <a16:creationId xmlns:a16="http://schemas.microsoft.com/office/drawing/2014/main" id="{95159622-BA99-49E5-AB06-B88F08FA239D}"/>
              </a:ext>
            </a:extLst>
          </p:cNvPr>
          <p:cNvSpPr txBox="1"/>
          <p:nvPr/>
        </p:nvSpPr>
        <p:spPr>
          <a:xfrm>
            <a:off x="6004390" y="6428555"/>
            <a:ext cx="3697076" cy="230832"/>
          </a:xfrm>
          <a:prstGeom prst="rect">
            <a:avLst/>
          </a:prstGeom>
          <a:noFill/>
        </p:spPr>
        <p:txBody>
          <a:bodyPr wrap="square" rtlCol="0">
            <a:spAutoFit/>
          </a:bodyPr>
          <a:lstStyle/>
          <a:p>
            <a:r>
              <a:rPr kumimoji="1" lang="ja-JP" altLang="en-US" sz="900" dirty="0"/>
              <a:t>＜キャップハンディ体験とユニバーサルデザイン紹介コーナー＞</a:t>
            </a:r>
          </a:p>
        </p:txBody>
      </p:sp>
      <p:pic>
        <p:nvPicPr>
          <p:cNvPr id="8" name="図 7">
            <a:extLst>
              <a:ext uri="{FF2B5EF4-FFF2-40B4-BE49-F238E27FC236}">
                <a16:creationId xmlns:a16="http://schemas.microsoft.com/office/drawing/2014/main" id="{72A7EAB1-D470-4617-8801-111514E208F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81308" y="1765372"/>
            <a:ext cx="1452590" cy="1102733"/>
          </a:xfrm>
          <a:prstGeom prst="rect">
            <a:avLst/>
          </a:prstGeom>
        </p:spPr>
      </p:pic>
      <p:pic>
        <p:nvPicPr>
          <p:cNvPr id="14" name="図 13">
            <a:extLst>
              <a:ext uri="{FF2B5EF4-FFF2-40B4-BE49-F238E27FC236}">
                <a16:creationId xmlns:a16="http://schemas.microsoft.com/office/drawing/2014/main" id="{24A80B98-97C6-450E-BADF-44760B454F7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6004390" y="1764231"/>
            <a:ext cx="1473355" cy="1105016"/>
          </a:xfrm>
          <a:prstGeom prst="rect">
            <a:avLst/>
          </a:prstGeom>
        </p:spPr>
      </p:pic>
      <p:pic>
        <p:nvPicPr>
          <p:cNvPr id="17" name="図 16">
            <a:extLst>
              <a:ext uri="{FF2B5EF4-FFF2-40B4-BE49-F238E27FC236}">
                <a16:creationId xmlns:a16="http://schemas.microsoft.com/office/drawing/2014/main" id="{593A8282-2E0F-433A-BC46-08589569750A}"/>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3838949" y="4978897"/>
            <a:ext cx="1896941" cy="1449658"/>
          </a:xfrm>
          <a:prstGeom prst="rect">
            <a:avLst/>
          </a:prstGeom>
        </p:spPr>
      </p:pic>
      <p:sp>
        <p:nvSpPr>
          <p:cNvPr id="21" name="テキスト ボックス 20">
            <a:extLst>
              <a:ext uri="{FF2B5EF4-FFF2-40B4-BE49-F238E27FC236}">
                <a16:creationId xmlns:a16="http://schemas.microsoft.com/office/drawing/2014/main" id="{6F41F0F2-D635-430E-B67E-594D8891D6BA}"/>
              </a:ext>
            </a:extLst>
          </p:cNvPr>
          <p:cNvSpPr txBox="1"/>
          <p:nvPr/>
        </p:nvSpPr>
        <p:spPr>
          <a:xfrm>
            <a:off x="3841645" y="6428555"/>
            <a:ext cx="1463501" cy="230832"/>
          </a:xfrm>
          <a:prstGeom prst="rect">
            <a:avLst/>
          </a:prstGeom>
          <a:noFill/>
        </p:spPr>
        <p:txBody>
          <a:bodyPr wrap="square" rtlCol="0">
            <a:spAutoFit/>
          </a:bodyPr>
          <a:lstStyle/>
          <a:p>
            <a:r>
              <a:rPr kumimoji="1" lang="ja-JP" altLang="en-US" sz="900" dirty="0"/>
              <a:t>＜バリアフリー　座学＞</a:t>
            </a:r>
          </a:p>
        </p:txBody>
      </p:sp>
      <p:pic>
        <p:nvPicPr>
          <p:cNvPr id="22" name="図 21">
            <a:extLst>
              <a:ext uri="{FF2B5EF4-FFF2-40B4-BE49-F238E27FC236}">
                <a16:creationId xmlns:a16="http://schemas.microsoft.com/office/drawing/2014/main" id="{C54E2653-0796-4E75-B9CC-B31A473890E9}"/>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6004390" y="4541670"/>
            <a:ext cx="3249067" cy="1872851"/>
          </a:xfrm>
          <a:prstGeom prst="rect">
            <a:avLst/>
          </a:prstGeom>
        </p:spPr>
      </p:pic>
      <p:sp>
        <p:nvSpPr>
          <p:cNvPr id="16" name="テキスト ボックス 15">
            <a:extLst>
              <a:ext uri="{FF2B5EF4-FFF2-40B4-BE49-F238E27FC236}">
                <a16:creationId xmlns:a16="http://schemas.microsoft.com/office/drawing/2014/main" id="{C76E7187-B737-4FBB-A21D-695B58247728}"/>
              </a:ext>
            </a:extLst>
          </p:cNvPr>
          <p:cNvSpPr txBox="1"/>
          <p:nvPr/>
        </p:nvSpPr>
        <p:spPr>
          <a:xfrm>
            <a:off x="5984831" y="2868105"/>
            <a:ext cx="1044906" cy="230832"/>
          </a:xfrm>
          <a:prstGeom prst="rect">
            <a:avLst/>
          </a:prstGeom>
          <a:noFill/>
        </p:spPr>
        <p:txBody>
          <a:bodyPr wrap="square" rtlCol="0">
            <a:spAutoFit/>
          </a:bodyPr>
          <a:lstStyle/>
          <a:p>
            <a:r>
              <a:rPr kumimoji="1" lang="ja-JP" altLang="en-US" sz="900" dirty="0"/>
              <a:t>＜防災　座学＞</a:t>
            </a:r>
          </a:p>
        </p:txBody>
      </p:sp>
      <p:sp>
        <p:nvSpPr>
          <p:cNvPr id="18" name="テキスト ボックス 17">
            <a:extLst>
              <a:ext uri="{FF2B5EF4-FFF2-40B4-BE49-F238E27FC236}">
                <a16:creationId xmlns:a16="http://schemas.microsoft.com/office/drawing/2014/main" id="{9BCA31E0-E487-4C35-BA76-CE3080F30D42}"/>
              </a:ext>
            </a:extLst>
          </p:cNvPr>
          <p:cNvSpPr txBox="1"/>
          <p:nvPr/>
        </p:nvSpPr>
        <p:spPr>
          <a:xfrm>
            <a:off x="7751894" y="2868105"/>
            <a:ext cx="1463501" cy="230832"/>
          </a:xfrm>
          <a:prstGeom prst="rect">
            <a:avLst/>
          </a:prstGeom>
          <a:noFill/>
        </p:spPr>
        <p:txBody>
          <a:bodyPr wrap="square" rtlCol="0">
            <a:spAutoFit/>
          </a:bodyPr>
          <a:lstStyle/>
          <a:p>
            <a:r>
              <a:rPr kumimoji="1" lang="ja-JP" altLang="en-US" sz="900" dirty="0"/>
              <a:t>＜校区防災マップ制作＞</a:t>
            </a:r>
          </a:p>
        </p:txBody>
      </p:sp>
      <p:sp>
        <p:nvSpPr>
          <p:cNvPr id="19" name="テキスト ボックス 18">
            <a:extLst>
              <a:ext uri="{FF2B5EF4-FFF2-40B4-BE49-F238E27FC236}">
                <a16:creationId xmlns:a16="http://schemas.microsoft.com/office/drawing/2014/main" id="{8F70C4B6-2EB6-47E4-9439-E80179919CFF}"/>
              </a:ext>
            </a:extLst>
          </p:cNvPr>
          <p:cNvSpPr txBox="1"/>
          <p:nvPr/>
        </p:nvSpPr>
        <p:spPr>
          <a:xfrm>
            <a:off x="6921445" y="4257340"/>
            <a:ext cx="1463501" cy="230832"/>
          </a:xfrm>
          <a:prstGeom prst="rect">
            <a:avLst/>
          </a:prstGeom>
          <a:noFill/>
        </p:spPr>
        <p:txBody>
          <a:bodyPr wrap="square" rtlCol="0">
            <a:spAutoFit/>
          </a:bodyPr>
          <a:lstStyle/>
          <a:p>
            <a:r>
              <a:rPr kumimoji="1" lang="ja-JP" altLang="en-US" sz="900" dirty="0"/>
              <a:t>＜防災スリッパ制作＞</a:t>
            </a:r>
          </a:p>
        </p:txBody>
      </p:sp>
      <p:pic>
        <p:nvPicPr>
          <p:cNvPr id="23" name="Picture 2" descr="協議会ロゴ2017">
            <a:extLst>
              <a:ext uri="{FF2B5EF4-FFF2-40B4-BE49-F238E27FC236}">
                <a16:creationId xmlns:a16="http://schemas.microsoft.com/office/drawing/2014/main" id="{282E5FC6-C1D7-4B1D-9361-E9DD61DCDFF2}"/>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0" y="0"/>
            <a:ext cx="1350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36864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96E2ABDC-3C1E-44A5-BB05-8506EB0E28F8}"/>
              </a:ext>
            </a:extLst>
          </p:cNvPr>
          <p:cNvSpPr>
            <a:spLocks noGrp="1"/>
          </p:cNvSpPr>
          <p:nvPr>
            <p:ph type="body" idx="1"/>
          </p:nvPr>
        </p:nvSpPr>
        <p:spPr>
          <a:xfrm>
            <a:off x="339049" y="563611"/>
            <a:ext cx="4102321" cy="2329128"/>
          </a:xfrm>
        </p:spPr>
        <p:txBody>
          <a:bodyPr>
            <a:noAutofit/>
          </a:bodyPr>
          <a:lstStyle/>
          <a:p>
            <a:pPr>
              <a:lnSpc>
                <a:spcPts val="2000"/>
              </a:lnSpc>
              <a:spcBef>
                <a:spcPts val="0"/>
              </a:spcBef>
            </a:pPr>
            <a:r>
              <a:rPr lang="ja-JP" altLang="ja-JP" sz="1100" dirty="0"/>
              <a:t>授業内容</a:t>
            </a:r>
            <a:r>
              <a:rPr lang="ja-JP" altLang="en-US" sz="1100" dirty="0"/>
              <a:t>　③　快適な住まい</a:t>
            </a:r>
            <a:endParaRPr lang="ja-JP" altLang="ja-JP" sz="1100" dirty="0"/>
          </a:p>
          <a:p>
            <a:pPr marL="87313" lvl="1">
              <a:lnSpc>
                <a:spcPts val="2000"/>
              </a:lnSpc>
              <a:spcBef>
                <a:spcPts val="0"/>
              </a:spcBef>
            </a:pPr>
            <a:r>
              <a:rPr lang="ja-JP" altLang="en-US" sz="1050" b="0" dirty="0"/>
              <a:t>世界の珍しい家、日本各地の民家を映像で紹介し、家の在り方は、気候風土・周辺環境・歴史や生活形態などに応じて変わることを学び、自然との共生、環境について考える。</a:t>
            </a:r>
            <a:endParaRPr lang="en-US" altLang="ja-JP" sz="1050" b="0" dirty="0"/>
          </a:p>
          <a:p>
            <a:pPr marL="87313" lvl="1">
              <a:lnSpc>
                <a:spcPts val="1700"/>
              </a:lnSpc>
              <a:spcBef>
                <a:spcPts val="0"/>
              </a:spcBef>
            </a:pPr>
            <a:r>
              <a:rPr lang="ja-JP" altLang="en-US" sz="1050" b="0" dirty="0"/>
              <a:t>サーモグラフィを使って目に見える形で温熱環境を教え、換気や採光についてもテキストに沿って説明する。</a:t>
            </a:r>
            <a:endParaRPr lang="en-US" altLang="ja-JP" sz="1050" b="0" dirty="0"/>
          </a:p>
          <a:p>
            <a:pPr marL="87313" lvl="1">
              <a:lnSpc>
                <a:spcPts val="1700"/>
              </a:lnSpc>
              <a:spcBef>
                <a:spcPts val="0"/>
              </a:spcBef>
            </a:pPr>
            <a:r>
              <a:rPr lang="ja-JP" altLang="en-US" sz="1050" b="0" dirty="0"/>
              <a:t>柱・梁・屋根・壁の</a:t>
            </a:r>
            <a:r>
              <a:rPr lang="en-US" altLang="ja-JP" sz="1050" b="0" dirty="0"/>
              <a:t>1/2</a:t>
            </a:r>
            <a:r>
              <a:rPr lang="ja-JP" altLang="en-US" sz="1050" b="0" dirty="0"/>
              <a:t>模型（通称キットハウス）を実際に組み立てて構造や通風・採光を学んだり、高学年には　紙モデルを使った</a:t>
            </a:r>
            <a:r>
              <a:rPr lang="en-US" altLang="ja-JP" sz="1050" b="0" dirty="0"/>
              <a:t>『</a:t>
            </a:r>
            <a:r>
              <a:rPr lang="ja-JP" altLang="en-US" sz="1050" b="0" dirty="0"/>
              <a:t>耐震紙相撲</a:t>
            </a:r>
            <a:r>
              <a:rPr lang="en-US" altLang="ja-JP" sz="1050" b="0" dirty="0"/>
              <a:t>』</a:t>
            </a:r>
            <a:r>
              <a:rPr lang="ja-JP" altLang="en-US" sz="1050" b="0" dirty="0"/>
              <a:t>を使って建築構造の基本を学ぶカリキュラムもある。</a:t>
            </a:r>
            <a:endParaRPr kumimoji="1" lang="ja-JP" altLang="en-US" sz="1050" b="0" dirty="0"/>
          </a:p>
        </p:txBody>
      </p:sp>
      <p:sp>
        <p:nvSpPr>
          <p:cNvPr id="7" name="テキスト プレースホルダー 6">
            <a:extLst>
              <a:ext uri="{FF2B5EF4-FFF2-40B4-BE49-F238E27FC236}">
                <a16:creationId xmlns:a16="http://schemas.microsoft.com/office/drawing/2014/main" id="{8B1A3D5D-555C-4D97-80BB-251F953BF852}"/>
              </a:ext>
            </a:extLst>
          </p:cNvPr>
          <p:cNvSpPr>
            <a:spLocks noGrp="1"/>
          </p:cNvSpPr>
          <p:nvPr>
            <p:ph type="body" sz="quarter" idx="3"/>
          </p:nvPr>
        </p:nvSpPr>
        <p:spPr>
          <a:xfrm>
            <a:off x="339050" y="2964109"/>
            <a:ext cx="9275213" cy="1692592"/>
          </a:xfrm>
        </p:spPr>
        <p:txBody>
          <a:bodyPr>
            <a:normAutofit/>
          </a:bodyPr>
          <a:lstStyle/>
          <a:p>
            <a:pPr>
              <a:lnSpc>
                <a:spcPts val="2000"/>
              </a:lnSpc>
            </a:pPr>
            <a:r>
              <a:rPr lang="ja-JP" altLang="ja-JP" sz="1100" dirty="0"/>
              <a:t>授業内容　</a:t>
            </a:r>
            <a:r>
              <a:rPr lang="ja-JP" altLang="en-US" sz="1100" dirty="0"/>
              <a:t>④　ユメのイエ・ユメのマチ</a:t>
            </a:r>
            <a:endParaRPr lang="ja-JP" altLang="ja-JP" sz="1100" dirty="0"/>
          </a:p>
          <a:p>
            <a:pPr marL="87313" lvl="1">
              <a:lnSpc>
                <a:spcPts val="1700"/>
              </a:lnSpc>
              <a:spcBef>
                <a:spcPts val="0"/>
              </a:spcBef>
            </a:pPr>
            <a:r>
              <a:rPr lang="ja-JP" altLang="en-US" sz="1050" b="0" dirty="0"/>
              <a:t>１日目は座学で、世界各地の不思議な家、絵に描かれた夢の家、過去の授業で子供たちが実際に作った作品等を紹介し、家の観念をリセットする。</a:t>
            </a:r>
            <a:endParaRPr lang="en-US" altLang="ja-JP" sz="1050" b="0" dirty="0"/>
          </a:p>
          <a:p>
            <a:pPr marL="87313" lvl="1">
              <a:lnSpc>
                <a:spcPts val="1700"/>
              </a:lnSpc>
              <a:spcBef>
                <a:spcPts val="0"/>
              </a:spcBef>
            </a:pPr>
            <a:r>
              <a:rPr lang="ja-JP" altLang="en-US" sz="1050" b="0" dirty="0"/>
              <a:t>続いていくつかの集落を見せ、魅力ある街に共通するものは何かを考える。最後に、班ごとに各人の夢の家で構成する</a:t>
            </a:r>
            <a:r>
              <a:rPr lang="en-US" altLang="ja-JP" sz="1050" b="0" dirty="0"/>
              <a:t>『</a:t>
            </a:r>
            <a:r>
              <a:rPr lang="ja-JP" altLang="en-US" sz="1050" b="0" dirty="0"/>
              <a:t>夢の街</a:t>
            </a:r>
            <a:r>
              <a:rPr lang="en-US" altLang="ja-JP" sz="1050" b="0" dirty="0"/>
              <a:t>』</a:t>
            </a:r>
            <a:r>
              <a:rPr lang="ja-JP" altLang="en-US" sz="1050" b="0" dirty="0"/>
              <a:t>のコンセプトを練り、発表。「花に溢れた街」など現実的なものから「空に浮かぶ街」まで、何でも可とする。</a:t>
            </a:r>
            <a:endParaRPr lang="en-US" altLang="ja-JP" sz="1050" b="0" dirty="0"/>
          </a:p>
          <a:p>
            <a:pPr marL="87313" lvl="1">
              <a:lnSpc>
                <a:spcPts val="1700"/>
              </a:lnSpc>
              <a:spcBef>
                <a:spcPts val="0"/>
              </a:spcBef>
            </a:pPr>
            <a:r>
              <a:rPr lang="ja-JP" altLang="en-US" sz="1050" b="0" dirty="0"/>
              <a:t>１週間の熟成期間を置き、２日目は各自</a:t>
            </a:r>
            <a:r>
              <a:rPr lang="en-US" altLang="ja-JP" sz="1050" b="0" dirty="0"/>
              <a:t>『</a:t>
            </a:r>
            <a:r>
              <a:rPr lang="ja-JP" altLang="en-US" sz="1050" b="0" dirty="0"/>
              <a:t>夢の家</a:t>
            </a:r>
            <a:r>
              <a:rPr lang="en-US" altLang="ja-JP" sz="1050" b="0" dirty="0"/>
              <a:t>』</a:t>
            </a:r>
            <a:r>
              <a:rPr lang="ja-JP" altLang="en-US" sz="1050" b="0" dirty="0"/>
              <a:t>の制作にかかる。基本は厚紙を使っての模型造りだが、木片や割箸・色紙など、身の回りの簡易な材料も使ってよい。各々の</a:t>
            </a:r>
            <a:r>
              <a:rPr lang="en-US" altLang="ja-JP" sz="1050" b="0" dirty="0"/>
              <a:t>『</a:t>
            </a:r>
            <a:r>
              <a:rPr lang="ja-JP" altLang="en-US" sz="1050" b="0" dirty="0"/>
              <a:t>夢の家</a:t>
            </a:r>
            <a:r>
              <a:rPr lang="en-US" altLang="ja-JP" sz="1050" b="0" dirty="0"/>
              <a:t>』</a:t>
            </a:r>
            <a:r>
              <a:rPr lang="ja-JP" altLang="en-US" sz="1050" b="0" dirty="0"/>
              <a:t>がある程度形になったら、それを先に決めたコンセプトに従って配置し、まちづくりにかかる。</a:t>
            </a:r>
            <a:endParaRPr lang="en-US" altLang="ja-JP" sz="1050" b="0" dirty="0"/>
          </a:p>
          <a:p>
            <a:pPr marL="87313" lvl="1">
              <a:lnSpc>
                <a:spcPts val="1700"/>
              </a:lnSpc>
              <a:spcBef>
                <a:spcPts val="0"/>
              </a:spcBef>
            </a:pPr>
            <a:r>
              <a:rPr lang="ja-JP" altLang="en-US" sz="1050" b="0" dirty="0"/>
              <a:t>個人の夢の家とそれをレイアウトする街づくりの視点、両方を実践し、最後は各班の作品をお互いに見て感想を述べあう。</a:t>
            </a:r>
            <a:endParaRPr lang="en-US" altLang="ja-JP" sz="1050" b="0" dirty="0"/>
          </a:p>
        </p:txBody>
      </p:sp>
      <p:pic>
        <p:nvPicPr>
          <p:cNvPr id="14" name="図 13">
            <a:extLst>
              <a:ext uri="{FF2B5EF4-FFF2-40B4-BE49-F238E27FC236}">
                <a16:creationId xmlns:a16="http://schemas.microsoft.com/office/drawing/2014/main" id="{44CA7387-7072-4A9D-8770-F58B4B12244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802417" y="294444"/>
            <a:ext cx="1728072" cy="1296054"/>
          </a:xfrm>
          <a:prstGeom prst="rect">
            <a:avLst/>
          </a:prstGeom>
        </p:spPr>
      </p:pic>
      <p:pic>
        <p:nvPicPr>
          <p:cNvPr id="28" name="図 27">
            <a:extLst>
              <a:ext uri="{FF2B5EF4-FFF2-40B4-BE49-F238E27FC236}">
                <a16:creationId xmlns:a16="http://schemas.microsoft.com/office/drawing/2014/main" id="{BE174C3B-6A2E-4CF9-950B-432C0EA548F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194149" y="4853688"/>
            <a:ext cx="1843138" cy="1382353"/>
          </a:xfrm>
          <a:prstGeom prst="rect">
            <a:avLst/>
          </a:prstGeom>
        </p:spPr>
      </p:pic>
      <p:pic>
        <p:nvPicPr>
          <p:cNvPr id="3" name="図 2">
            <a:extLst>
              <a:ext uri="{FF2B5EF4-FFF2-40B4-BE49-F238E27FC236}">
                <a16:creationId xmlns:a16="http://schemas.microsoft.com/office/drawing/2014/main" id="{4EB04576-68FB-4955-988B-86CA302A0270}"/>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019410" y="289946"/>
            <a:ext cx="1794022" cy="1305049"/>
          </a:xfrm>
          <a:prstGeom prst="rect">
            <a:avLst/>
          </a:prstGeom>
        </p:spPr>
      </p:pic>
      <p:pic>
        <p:nvPicPr>
          <p:cNvPr id="6" name="図 5">
            <a:extLst>
              <a:ext uri="{FF2B5EF4-FFF2-40B4-BE49-F238E27FC236}">
                <a16:creationId xmlns:a16="http://schemas.microsoft.com/office/drawing/2014/main" id="{9C970805-852F-4172-B691-0D3621C4E2E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7037287" y="1960391"/>
            <a:ext cx="1756358" cy="987572"/>
          </a:xfrm>
          <a:prstGeom prst="rect">
            <a:avLst/>
          </a:prstGeom>
        </p:spPr>
      </p:pic>
      <p:pic>
        <p:nvPicPr>
          <p:cNvPr id="11" name="図 10">
            <a:extLst>
              <a:ext uri="{FF2B5EF4-FFF2-40B4-BE49-F238E27FC236}">
                <a16:creationId xmlns:a16="http://schemas.microsoft.com/office/drawing/2014/main" id="{7506EB2C-A4E1-4925-B634-89A718D356AF}"/>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817113" y="4865504"/>
            <a:ext cx="1893146" cy="1375335"/>
          </a:xfrm>
          <a:prstGeom prst="rect">
            <a:avLst/>
          </a:prstGeom>
        </p:spPr>
      </p:pic>
      <p:pic>
        <p:nvPicPr>
          <p:cNvPr id="13" name="図 12">
            <a:extLst>
              <a:ext uri="{FF2B5EF4-FFF2-40B4-BE49-F238E27FC236}">
                <a16:creationId xmlns:a16="http://schemas.microsoft.com/office/drawing/2014/main" id="{654B9217-2CEC-48F6-98EB-7E4EA2FED3E6}"/>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7480005" y="4853687"/>
            <a:ext cx="1843138" cy="1382354"/>
          </a:xfrm>
          <a:prstGeom prst="rect">
            <a:avLst/>
          </a:prstGeom>
        </p:spPr>
      </p:pic>
      <p:sp>
        <p:nvSpPr>
          <p:cNvPr id="4" name="テキスト ボックス 3">
            <a:extLst>
              <a:ext uri="{FF2B5EF4-FFF2-40B4-BE49-F238E27FC236}">
                <a16:creationId xmlns:a16="http://schemas.microsoft.com/office/drawing/2014/main" id="{9F09BE83-2634-43A9-A0E0-94374551B197}"/>
              </a:ext>
            </a:extLst>
          </p:cNvPr>
          <p:cNvSpPr txBox="1"/>
          <p:nvPr/>
        </p:nvSpPr>
        <p:spPr>
          <a:xfrm>
            <a:off x="4756137" y="1583631"/>
            <a:ext cx="1719886" cy="230832"/>
          </a:xfrm>
          <a:prstGeom prst="rect">
            <a:avLst/>
          </a:prstGeom>
          <a:noFill/>
        </p:spPr>
        <p:txBody>
          <a:bodyPr wrap="square" rtlCol="0">
            <a:spAutoFit/>
          </a:bodyPr>
          <a:lstStyle/>
          <a:p>
            <a:r>
              <a:rPr kumimoji="1" lang="ja-JP" altLang="en-US" sz="900" dirty="0"/>
              <a:t>＜キットハウス制作＞</a:t>
            </a:r>
          </a:p>
        </p:txBody>
      </p:sp>
      <p:sp>
        <p:nvSpPr>
          <p:cNvPr id="8" name="テキスト ボックス 7">
            <a:extLst>
              <a:ext uri="{FF2B5EF4-FFF2-40B4-BE49-F238E27FC236}">
                <a16:creationId xmlns:a16="http://schemas.microsoft.com/office/drawing/2014/main" id="{9ECADD15-5EFE-4268-9F24-F61B9ED37F64}"/>
              </a:ext>
            </a:extLst>
          </p:cNvPr>
          <p:cNvSpPr txBox="1"/>
          <p:nvPr/>
        </p:nvSpPr>
        <p:spPr>
          <a:xfrm>
            <a:off x="7037287" y="2949566"/>
            <a:ext cx="1958667" cy="230832"/>
          </a:xfrm>
          <a:prstGeom prst="rect">
            <a:avLst/>
          </a:prstGeom>
          <a:noFill/>
        </p:spPr>
        <p:txBody>
          <a:bodyPr wrap="square" rtlCol="0">
            <a:spAutoFit/>
          </a:bodyPr>
          <a:lstStyle/>
          <a:p>
            <a:r>
              <a:rPr kumimoji="1" lang="ja-JP" altLang="en-US" sz="900" dirty="0"/>
              <a:t>＜温熱環境講義＞</a:t>
            </a:r>
          </a:p>
        </p:txBody>
      </p:sp>
      <p:sp>
        <p:nvSpPr>
          <p:cNvPr id="10" name="テキスト ボックス 9">
            <a:extLst>
              <a:ext uri="{FF2B5EF4-FFF2-40B4-BE49-F238E27FC236}">
                <a16:creationId xmlns:a16="http://schemas.microsoft.com/office/drawing/2014/main" id="{57993E83-D99B-4FC9-8E94-6685EF1EFB8C}"/>
              </a:ext>
            </a:extLst>
          </p:cNvPr>
          <p:cNvSpPr txBox="1"/>
          <p:nvPr/>
        </p:nvSpPr>
        <p:spPr>
          <a:xfrm>
            <a:off x="7004114" y="1583631"/>
            <a:ext cx="2366429" cy="229607"/>
          </a:xfrm>
          <a:prstGeom prst="rect">
            <a:avLst/>
          </a:prstGeom>
          <a:noFill/>
        </p:spPr>
        <p:txBody>
          <a:bodyPr wrap="square" rtlCol="0">
            <a:spAutoFit/>
          </a:bodyPr>
          <a:lstStyle/>
          <a:p>
            <a:r>
              <a:rPr kumimoji="1" lang="ja-JP" altLang="en-US" sz="900" dirty="0"/>
              <a:t>＜世界の家・日本の家　スライドショー＞</a:t>
            </a:r>
          </a:p>
        </p:txBody>
      </p:sp>
      <p:sp>
        <p:nvSpPr>
          <p:cNvPr id="15" name="テキスト ボックス 14">
            <a:extLst>
              <a:ext uri="{FF2B5EF4-FFF2-40B4-BE49-F238E27FC236}">
                <a16:creationId xmlns:a16="http://schemas.microsoft.com/office/drawing/2014/main" id="{CEE36863-6BFA-4A4B-A5A6-A9DC41E6EBA9}"/>
              </a:ext>
            </a:extLst>
          </p:cNvPr>
          <p:cNvSpPr txBox="1"/>
          <p:nvPr/>
        </p:nvSpPr>
        <p:spPr>
          <a:xfrm>
            <a:off x="2812775" y="6236041"/>
            <a:ext cx="1875789" cy="230832"/>
          </a:xfrm>
          <a:prstGeom prst="rect">
            <a:avLst/>
          </a:prstGeom>
          <a:noFill/>
        </p:spPr>
        <p:txBody>
          <a:bodyPr wrap="square" rtlCol="0">
            <a:spAutoFit/>
          </a:bodyPr>
          <a:lstStyle/>
          <a:p>
            <a:r>
              <a:rPr kumimoji="1" lang="ja-JP" altLang="en-US" sz="900" dirty="0"/>
              <a:t>＜制作風景＞</a:t>
            </a:r>
          </a:p>
        </p:txBody>
      </p:sp>
      <p:sp>
        <p:nvSpPr>
          <p:cNvPr id="16" name="テキスト ボックス 15">
            <a:extLst>
              <a:ext uri="{FF2B5EF4-FFF2-40B4-BE49-F238E27FC236}">
                <a16:creationId xmlns:a16="http://schemas.microsoft.com/office/drawing/2014/main" id="{5825279B-9F30-4748-8D20-9B7497EC55BA}"/>
              </a:ext>
            </a:extLst>
          </p:cNvPr>
          <p:cNvSpPr txBox="1"/>
          <p:nvPr/>
        </p:nvSpPr>
        <p:spPr>
          <a:xfrm>
            <a:off x="5194148" y="6225184"/>
            <a:ext cx="1843138" cy="230831"/>
          </a:xfrm>
          <a:prstGeom prst="rect">
            <a:avLst/>
          </a:prstGeom>
          <a:noFill/>
        </p:spPr>
        <p:txBody>
          <a:bodyPr wrap="square" rtlCol="0">
            <a:spAutoFit/>
          </a:bodyPr>
          <a:lstStyle/>
          <a:p>
            <a:r>
              <a:rPr kumimoji="1" lang="ja-JP" altLang="en-US" sz="900" dirty="0"/>
              <a:t>＜完成作品・塔の上の街＞</a:t>
            </a:r>
          </a:p>
        </p:txBody>
      </p:sp>
      <p:sp>
        <p:nvSpPr>
          <p:cNvPr id="17" name="テキスト ボックス 16">
            <a:extLst>
              <a:ext uri="{FF2B5EF4-FFF2-40B4-BE49-F238E27FC236}">
                <a16:creationId xmlns:a16="http://schemas.microsoft.com/office/drawing/2014/main" id="{25F8F0BB-3CEE-4FE6-9471-A931DAC04DE3}"/>
              </a:ext>
            </a:extLst>
          </p:cNvPr>
          <p:cNvSpPr txBox="1"/>
          <p:nvPr/>
        </p:nvSpPr>
        <p:spPr>
          <a:xfrm>
            <a:off x="7480006" y="6239749"/>
            <a:ext cx="1843138" cy="230832"/>
          </a:xfrm>
          <a:prstGeom prst="rect">
            <a:avLst/>
          </a:prstGeom>
          <a:noFill/>
        </p:spPr>
        <p:txBody>
          <a:bodyPr wrap="square" rtlCol="0">
            <a:spAutoFit/>
          </a:bodyPr>
          <a:lstStyle/>
          <a:p>
            <a:r>
              <a:rPr kumimoji="1" lang="ja-JP" altLang="en-US" sz="900" dirty="0"/>
              <a:t>＜完成作品・木と暮らす街＞</a:t>
            </a:r>
          </a:p>
        </p:txBody>
      </p:sp>
      <p:sp>
        <p:nvSpPr>
          <p:cNvPr id="18" name="テキスト ボックス 17">
            <a:extLst>
              <a:ext uri="{FF2B5EF4-FFF2-40B4-BE49-F238E27FC236}">
                <a16:creationId xmlns:a16="http://schemas.microsoft.com/office/drawing/2014/main" id="{122590D0-F517-4986-8B1C-872214DE5C46}"/>
              </a:ext>
            </a:extLst>
          </p:cNvPr>
          <p:cNvSpPr txBox="1"/>
          <p:nvPr/>
        </p:nvSpPr>
        <p:spPr>
          <a:xfrm>
            <a:off x="704676" y="6250606"/>
            <a:ext cx="1624210" cy="230832"/>
          </a:xfrm>
          <a:prstGeom prst="rect">
            <a:avLst/>
          </a:prstGeom>
          <a:noFill/>
        </p:spPr>
        <p:txBody>
          <a:bodyPr wrap="square" rtlCol="0">
            <a:spAutoFit/>
          </a:bodyPr>
          <a:lstStyle/>
          <a:p>
            <a:r>
              <a:rPr kumimoji="1" lang="ja-JP" altLang="en-US" sz="900" dirty="0"/>
              <a:t>＜夢の家を考えてみよう＞</a:t>
            </a:r>
            <a:endParaRPr kumimoji="1" lang="en-US" altLang="ja-JP" sz="900" dirty="0"/>
          </a:p>
        </p:txBody>
      </p:sp>
      <p:sp>
        <p:nvSpPr>
          <p:cNvPr id="19" name="テキスト ボックス 18">
            <a:extLst>
              <a:ext uri="{FF2B5EF4-FFF2-40B4-BE49-F238E27FC236}">
                <a16:creationId xmlns:a16="http://schemas.microsoft.com/office/drawing/2014/main" id="{1E37BE56-B35D-4D02-8DA1-4816A0DF760B}"/>
              </a:ext>
            </a:extLst>
          </p:cNvPr>
          <p:cNvSpPr txBox="1"/>
          <p:nvPr/>
        </p:nvSpPr>
        <p:spPr>
          <a:xfrm>
            <a:off x="4688566" y="2887788"/>
            <a:ext cx="2069286" cy="353943"/>
          </a:xfrm>
          <a:prstGeom prst="rect">
            <a:avLst/>
          </a:prstGeom>
          <a:noFill/>
        </p:spPr>
        <p:txBody>
          <a:bodyPr wrap="square" rtlCol="0">
            <a:spAutoFit/>
          </a:bodyPr>
          <a:lstStyle/>
          <a:p>
            <a:r>
              <a:rPr kumimoji="1" lang="ja-JP" altLang="en-US" sz="900" dirty="0"/>
              <a:t>＜耐震紙相撲＞</a:t>
            </a:r>
            <a:endParaRPr kumimoji="1" lang="en-US" altLang="ja-JP" sz="900" dirty="0"/>
          </a:p>
          <a:p>
            <a:r>
              <a:rPr kumimoji="1" lang="ja-JP" altLang="en-US" sz="800" dirty="0"/>
              <a:t>子供達が作った紙モデル、どれが強い？</a:t>
            </a:r>
          </a:p>
        </p:txBody>
      </p:sp>
      <p:pic>
        <p:nvPicPr>
          <p:cNvPr id="12" name="図 11">
            <a:extLst>
              <a:ext uri="{FF2B5EF4-FFF2-40B4-BE49-F238E27FC236}">
                <a16:creationId xmlns:a16="http://schemas.microsoft.com/office/drawing/2014/main" id="{092903CD-9B17-44D1-9305-7171AAD2079B}"/>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4794231" y="1964958"/>
            <a:ext cx="1728072" cy="954838"/>
          </a:xfrm>
          <a:prstGeom prst="rect">
            <a:avLst/>
          </a:prstGeom>
        </p:spPr>
      </p:pic>
      <p:pic>
        <p:nvPicPr>
          <p:cNvPr id="20" name="図 19">
            <a:extLst>
              <a:ext uri="{FF2B5EF4-FFF2-40B4-BE49-F238E27FC236}">
                <a16:creationId xmlns:a16="http://schemas.microsoft.com/office/drawing/2014/main" id="{A49B0D81-6DE4-4D6D-8651-7BC73833A6CD}"/>
              </a:ext>
            </a:extLst>
          </p:cNvPr>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704675" y="4865233"/>
            <a:ext cx="1628549" cy="1375878"/>
          </a:xfrm>
          <a:prstGeom prst="rect">
            <a:avLst/>
          </a:prstGeom>
        </p:spPr>
      </p:pic>
      <p:pic>
        <p:nvPicPr>
          <p:cNvPr id="21" name="Picture 2" descr="協議会ロゴ2017">
            <a:extLst>
              <a:ext uri="{FF2B5EF4-FFF2-40B4-BE49-F238E27FC236}">
                <a16:creationId xmlns:a16="http://schemas.microsoft.com/office/drawing/2014/main" id="{21BED00C-EEC0-43F8-93A3-9A6A62C9372E}"/>
              </a:ext>
            </a:extLst>
          </p:cNvPr>
          <p:cNvPicPr>
            <a:picLocks noChangeAspect="1" noChangeArrowheads="1"/>
          </p:cNvPicPr>
          <p:nvPr/>
        </p:nvPicPr>
        <p:blipFill>
          <a:blip r:embed="rId10" cstate="email">
            <a:extLst>
              <a:ext uri="{28A0092B-C50C-407E-A947-70E740481C1C}">
                <a14:useLocalDpi xmlns:a14="http://schemas.microsoft.com/office/drawing/2010/main"/>
              </a:ext>
            </a:extLst>
          </a:blip>
          <a:srcRect/>
          <a:stretch>
            <a:fillRect/>
          </a:stretch>
        </p:blipFill>
        <p:spPr bwMode="auto">
          <a:xfrm>
            <a:off x="0" y="0"/>
            <a:ext cx="1350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6436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96E2ABDC-3C1E-44A5-BB05-8506EB0E28F8}"/>
              </a:ext>
            </a:extLst>
          </p:cNvPr>
          <p:cNvSpPr>
            <a:spLocks noGrp="1"/>
          </p:cNvSpPr>
          <p:nvPr>
            <p:ph type="body" idx="1"/>
          </p:nvPr>
        </p:nvSpPr>
        <p:spPr>
          <a:xfrm>
            <a:off x="256605" y="312707"/>
            <a:ext cx="4358938" cy="2508067"/>
          </a:xfrm>
        </p:spPr>
        <p:txBody>
          <a:bodyPr>
            <a:noAutofit/>
          </a:bodyPr>
          <a:lstStyle/>
          <a:p>
            <a:pPr>
              <a:lnSpc>
                <a:spcPts val="2000"/>
              </a:lnSpc>
            </a:pPr>
            <a:r>
              <a:rPr lang="ja-JP" altLang="ja-JP" sz="1100" dirty="0"/>
              <a:t>授業内容</a:t>
            </a:r>
            <a:r>
              <a:rPr lang="ja-JP" altLang="en-US" sz="1100" dirty="0"/>
              <a:t>　⑤　先生向けのセミナー</a:t>
            </a:r>
          </a:p>
          <a:p>
            <a:pPr marL="87313">
              <a:lnSpc>
                <a:spcPts val="1700"/>
              </a:lnSpc>
              <a:spcBef>
                <a:spcPts val="0"/>
              </a:spcBef>
            </a:pPr>
            <a:r>
              <a:rPr kumimoji="1" lang="ja-JP" altLang="en-US" sz="1050" b="0" dirty="0"/>
              <a:t>住まいと環境・バリアフリー・防災などについて、子供たちにどう伝えれば良いかを考える。パワーポイントなどの資料は要請があれば無料で提供する。体験型学習と座学とのバランス、子供達への伝え方の技術など、こちらが教えを受けるところも多く、授業内容の充実に役立つ。</a:t>
            </a:r>
            <a:endParaRPr kumimoji="1" lang="en-US" altLang="ja-JP" sz="1050" b="0" dirty="0"/>
          </a:p>
          <a:p>
            <a:pPr marL="87313">
              <a:lnSpc>
                <a:spcPts val="1700"/>
              </a:lnSpc>
              <a:spcBef>
                <a:spcPts val="0"/>
              </a:spcBef>
            </a:pPr>
            <a:r>
              <a:rPr lang="ja-JP" altLang="en-US" sz="1050" b="0" dirty="0"/>
              <a:t>我々がこなせる出前授業には限界がある。現場の先生がプロのノウハウをもとに</a:t>
            </a:r>
            <a:r>
              <a:rPr lang="en-US" altLang="ja-JP" sz="1050" b="0" dirty="0"/>
              <a:t>『</a:t>
            </a:r>
            <a:r>
              <a:rPr lang="ja-JP" altLang="en-US" sz="1050" b="0" dirty="0"/>
              <a:t>住まい・まちづくり</a:t>
            </a:r>
            <a:r>
              <a:rPr lang="en-US" altLang="ja-JP" sz="1050" b="0" dirty="0"/>
              <a:t>』</a:t>
            </a:r>
            <a:r>
              <a:rPr lang="ja-JP" altLang="en-US" sz="1050" b="0" dirty="0"/>
              <a:t>の授業を作り上げることができれば、それはより大きな成果となるはず。そういうポリシーのもと、毎年実施している。</a:t>
            </a:r>
            <a:endParaRPr lang="en-US" altLang="ja-JP" sz="1050" b="0" dirty="0"/>
          </a:p>
        </p:txBody>
      </p:sp>
      <p:sp>
        <p:nvSpPr>
          <p:cNvPr id="7" name="テキスト プレースホルダー 6">
            <a:extLst>
              <a:ext uri="{FF2B5EF4-FFF2-40B4-BE49-F238E27FC236}">
                <a16:creationId xmlns:a16="http://schemas.microsoft.com/office/drawing/2014/main" id="{8B1A3D5D-555C-4D97-80BB-251F953BF852}"/>
              </a:ext>
            </a:extLst>
          </p:cNvPr>
          <p:cNvSpPr>
            <a:spLocks noGrp="1"/>
          </p:cNvSpPr>
          <p:nvPr>
            <p:ph type="body" sz="quarter" idx="3"/>
          </p:nvPr>
        </p:nvSpPr>
        <p:spPr>
          <a:xfrm>
            <a:off x="256605" y="2717073"/>
            <a:ext cx="4439182" cy="2274689"/>
          </a:xfrm>
        </p:spPr>
        <p:txBody>
          <a:bodyPr>
            <a:noAutofit/>
          </a:bodyPr>
          <a:lstStyle/>
          <a:p>
            <a:pPr>
              <a:lnSpc>
                <a:spcPts val="2000"/>
              </a:lnSpc>
            </a:pPr>
            <a:r>
              <a:rPr lang="ja-JP" altLang="ja-JP" sz="1100" dirty="0"/>
              <a:t>授業内容　</a:t>
            </a:r>
            <a:r>
              <a:rPr lang="ja-JP" altLang="en-US" sz="1100" dirty="0"/>
              <a:t>⑦　イベントへの参加</a:t>
            </a:r>
            <a:endParaRPr lang="ja-JP" altLang="ja-JP" sz="1100" dirty="0"/>
          </a:p>
          <a:p>
            <a:pPr marL="87313">
              <a:lnSpc>
                <a:spcPts val="1700"/>
              </a:lnSpc>
              <a:spcBef>
                <a:spcPts val="0"/>
              </a:spcBef>
            </a:pPr>
            <a:r>
              <a:rPr lang="ja-JP" altLang="en-US" sz="1050" b="0" dirty="0"/>
              <a:t>一般向けイベントに積極的に参加し、</a:t>
            </a:r>
            <a:r>
              <a:rPr lang="en-US" altLang="ja-JP" sz="1050" b="0" dirty="0"/>
              <a:t>『</a:t>
            </a:r>
            <a:r>
              <a:rPr lang="ja-JP" altLang="en-US" sz="1050" b="0" dirty="0"/>
              <a:t>住まい・まちづくりを考えよう</a:t>
            </a:r>
            <a:r>
              <a:rPr lang="en-US" altLang="ja-JP" sz="1050" b="0" dirty="0"/>
              <a:t>』</a:t>
            </a:r>
            <a:r>
              <a:rPr lang="ja-JP" altLang="en-US" sz="1050" b="0" dirty="0"/>
              <a:t>というコーナーを設け、キットハウスを使って子供たちに建物の基本的な成り立ちと、もの作りの楽しさを知ってもらう。壁には別コーナーで子供たちが描いた絵を張り付け、キットハウスを即席“夢のおうち”　あるいは“秘密基地”に仕立てることもある。</a:t>
            </a:r>
            <a:endParaRPr lang="en-US" altLang="ja-JP" sz="1050" b="0" dirty="0"/>
          </a:p>
          <a:p>
            <a:pPr marL="87313">
              <a:lnSpc>
                <a:spcPts val="1700"/>
              </a:lnSpc>
              <a:spcBef>
                <a:spcPts val="0"/>
              </a:spcBef>
            </a:pPr>
            <a:r>
              <a:rPr lang="ja-JP" altLang="en-US" sz="1050" b="0" dirty="0"/>
              <a:t>子供の背丈や年齢に応じて自然な分業が出来、協働して仕事を完成させる充実感を体験できる。完成後、中に入って父兄のカメラに収まる子供達の表情はいつも誇らしげだ。</a:t>
            </a:r>
            <a:endParaRPr lang="en-US" altLang="ja-JP" sz="1050" b="0" dirty="0"/>
          </a:p>
        </p:txBody>
      </p:sp>
      <p:sp>
        <p:nvSpPr>
          <p:cNvPr id="4" name="テキスト ボックス 3">
            <a:extLst>
              <a:ext uri="{FF2B5EF4-FFF2-40B4-BE49-F238E27FC236}">
                <a16:creationId xmlns:a16="http://schemas.microsoft.com/office/drawing/2014/main" id="{45A64B23-7451-4F3A-BA3A-36DE23708279}"/>
              </a:ext>
            </a:extLst>
          </p:cNvPr>
          <p:cNvSpPr txBox="1"/>
          <p:nvPr/>
        </p:nvSpPr>
        <p:spPr>
          <a:xfrm>
            <a:off x="256605" y="5123557"/>
            <a:ext cx="4550287" cy="1421736"/>
          </a:xfrm>
          <a:prstGeom prst="rect">
            <a:avLst/>
          </a:prstGeom>
          <a:noFill/>
        </p:spPr>
        <p:txBody>
          <a:bodyPr wrap="square" rtlCol="0">
            <a:spAutoFit/>
          </a:bodyPr>
          <a:lstStyle/>
          <a:p>
            <a:pPr>
              <a:lnSpc>
                <a:spcPts val="2000"/>
              </a:lnSpc>
            </a:pPr>
            <a:r>
              <a:rPr kumimoji="1" lang="ja-JP" altLang="en-US" sz="1100" b="1" dirty="0"/>
              <a:t>＊　全体会議</a:t>
            </a:r>
            <a:endParaRPr kumimoji="1" lang="en-US" altLang="ja-JP" sz="1100" b="1" dirty="0"/>
          </a:p>
          <a:p>
            <a:pPr marL="87313">
              <a:lnSpc>
                <a:spcPts val="1700"/>
              </a:lnSpc>
            </a:pPr>
            <a:r>
              <a:rPr kumimoji="1" lang="ja-JP" altLang="en-US" sz="1050" dirty="0"/>
              <a:t>協議会のメンバーが月に一度のペースで集まり、各学校からの要請にどのように応えていくかを協議、授業内容の検討もあわせて行う。</a:t>
            </a:r>
            <a:endParaRPr kumimoji="1" lang="en-US" altLang="ja-JP" sz="1050" dirty="0"/>
          </a:p>
          <a:p>
            <a:pPr marL="87313">
              <a:lnSpc>
                <a:spcPts val="1700"/>
              </a:lnSpc>
            </a:pPr>
            <a:r>
              <a:rPr kumimoji="1" lang="en-US" altLang="ja-JP" sz="1050" dirty="0"/>
              <a:t>10</a:t>
            </a:r>
            <a:r>
              <a:rPr kumimoji="1" lang="ja-JP" altLang="en-US" sz="1050" dirty="0"/>
              <a:t>年以上、</a:t>
            </a:r>
            <a:r>
              <a:rPr kumimoji="1" lang="en-US" altLang="ja-JP" sz="1050" dirty="0"/>
              <a:t>100</a:t>
            </a:r>
            <a:r>
              <a:rPr kumimoji="1" lang="ja-JP" altLang="en-US" sz="1050" dirty="0"/>
              <a:t>校を超える経験を踏まえ、＜協議～実施～反省＞のサイクルがシステム的に機能しているところが、他に例を見ない本協議会の特色である。</a:t>
            </a:r>
          </a:p>
        </p:txBody>
      </p:sp>
      <p:pic>
        <p:nvPicPr>
          <p:cNvPr id="8" name="図 7">
            <a:extLst>
              <a:ext uri="{FF2B5EF4-FFF2-40B4-BE49-F238E27FC236}">
                <a16:creationId xmlns:a16="http://schemas.microsoft.com/office/drawing/2014/main" id="{6C77D1B9-8F9E-440B-B81C-024D2FCAFA2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952999" y="4452054"/>
            <a:ext cx="2713610" cy="2035207"/>
          </a:xfrm>
          <a:prstGeom prst="rect">
            <a:avLst/>
          </a:prstGeom>
        </p:spPr>
      </p:pic>
      <p:pic>
        <p:nvPicPr>
          <p:cNvPr id="3" name="図 2">
            <a:extLst>
              <a:ext uri="{FF2B5EF4-FFF2-40B4-BE49-F238E27FC236}">
                <a16:creationId xmlns:a16="http://schemas.microsoft.com/office/drawing/2014/main" id="{858C4C0A-E399-45A1-97DA-10DCBF3120E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53000" y="386455"/>
            <a:ext cx="2843868" cy="1609321"/>
          </a:xfrm>
          <a:prstGeom prst="rect">
            <a:avLst/>
          </a:prstGeom>
        </p:spPr>
      </p:pic>
      <p:sp>
        <p:nvSpPr>
          <p:cNvPr id="2" name="テキスト ボックス 1">
            <a:extLst>
              <a:ext uri="{FF2B5EF4-FFF2-40B4-BE49-F238E27FC236}">
                <a16:creationId xmlns:a16="http://schemas.microsoft.com/office/drawing/2014/main" id="{472BFF6A-9D6A-4B50-9EE6-2C3463A4FB1A}"/>
              </a:ext>
            </a:extLst>
          </p:cNvPr>
          <p:cNvSpPr txBox="1"/>
          <p:nvPr/>
        </p:nvSpPr>
        <p:spPr>
          <a:xfrm>
            <a:off x="7825041" y="1191115"/>
            <a:ext cx="1840963" cy="230832"/>
          </a:xfrm>
          <a:prstGeom prst="rect">
            <a:avLst/>
          </a:prstGeom>
          <a:noFill/>
        </p:spPr>
        <p:txBody>
          <a:bodyPr wrap="square" rtlCol="0">
            <a:spAutoFit/>
          </a:bodyPr>
          <a:lstStyle/>
          <a:p>
            <a:r>
              <a:rPr kumimoji="1" lang="ja-JP" altLang="en-US" sz="900" dirty="0"/>
              <a:t>＜先生への授業＞</a:t>
            </a:r>
          </a:p>
        </p:txBody>
      </p:sp>
      <p:sp>
        <p:nvSpPr>
          <p:cNvPr id="9" name="テキスト ボックス 8">
            <a:extLst>
              <a:ext uri="{FF2B5EF4-FFF2-40B4-BE49-F238E27FC236}">
                <a16:creationId xmlns:a16="http://schemas.microsoft.com/office/drawing/2014/main" id="{8B143C44-4CDE-4DD9-8E0B-FA4CE12B9DE0}"/>
              </a:ext>
            </a:extLst>
          </p:cNvPr>
          <p:cNvSpPr txBox="1"/>
          <p:nvPr/>
        </p:nvSpPr>
        <p:spPr>
          <a:xfrm>
            <a:off x="7691425" y="3237413"/>
            <a:ext cx="2070884" cy="646331"/>
          </a:xfrm>
          <a:prstGeom prst="rect">
            <a:avLst/>
          </a:prstGeom>
          <a:noFill/>
        </p:spPr>
        <p:txBody>
          <a:bodyPr wrap="square" rtlCol="0">
            <a:spAutoFit/>
          </a:bodyPr>
          <a:lstStyle/>
          <a:p>
            <a:r>
              <a:rPr kumimoji="1" lang="ja-JP" altLang="en-US" sz="900" dirty="0"/>
              <a:t>＜イベント会場でのキットハウス＞</a:t>
            </a:r>
            <a:endParaRPr kumimoji="1" lang="en-US" altLang="ja-JP" sz="900" dirty="0"/>
          </a:p>
          <a:p>
            <a:endParaRPr kumimoji="1" lang="en-US" altLang="ja-JP" sz="900" dirty="0"/>
          </a:p>
          <a:p>
            <a:r>
              <a:rPr kumimoji="1" lang="ja-JP" altLang="en-US" sz="900" dirty="0"/>
              <a:t>ここでは、子供たちの描いた絵を</a:t>
            </a:r>
            <a:endParaRPr kumimoji="1" lang="en-US" altLang="ja-JP" sz="900" dirty="0"/>
          </a:p>
          <a:p>
            <a:r>
              <a:rPr kumimoji="1" lang="ja-JP" altLang="en-US" sz="900" dirty="0"/>
              <a:t>貼り付け</a:t>
            </a:r>
            <a:r>
              <a:rPr kumimoji="1" lang="en-US" altLang="ja-JP" sz="900" dirty="0"/>
              <a:t>『</a:t>
            </a:r>
            <a:r>
              <a:rPr kumimoji="1" lang="ja-JP" altLang="en-US" sz="900" dirty="0"/>
              <a:t>お菓子の家</a:t>
            </a:r>
            <a:r>
              <a:rPr kumimoji="1" lang="en-US" altLang="ja-JP" sz="900" dirty="0"/>
              <a:t>』</a:t>
            </a:r>
            <a:r>
              <a:rPr kumimoji="1" lang="ja-JP" altLang="en-US" sz="900" dirty="0"/>
              <a:t>にしている。</a:t>
            </a:r>
          </a:p>
        </p:txBody>
      </p:sp>
      <p:sp>
        <p:nvSpPr>
          <p:cNvPr id="10" name="テキスト ボックス 9">
            <a:extLst>
              <a:ext uri="{FF2B5EF4-FFF2-40B4-BE49-F238E27FC236}">
                <a16:creationId xmlns:a16="http://schemas.microsoft.com/office/drawing/2014/main" id="{4F4A1FA4-AC10-4118-8FA5-9D3FEB0B0AF4}"/>
              </a:ext>
            </a:extLst>
          </p:cNvPr>
          <p:cNvSpPr txBox="1"/>
          <p:nvPr/>
        </p:nvSpPr>
        <p:spPr>
          <a:xfrm>
            <a:off x="7721844" y="5236177"/>
            <a:ext cx="1840963" cy="784830"/>
          </a:xfrm>
          <a:prstGeom prst="rect">
            <a:avLst/>
          </a:prstGeom>
          <a:noFill/>
        </p:spPr>
        <p:txBody>
          <a:bodyPr wrap="square" rtlCol="0">
            <a:spAutoFit/>
          </a:bodyPr>
          <a:lstStyle/>
          <a:p>
            <a:r>
              <a:rPr kumimoji="1" lang="ja-JP" altLang="en-US" sz="900" dirty="0"/>
              <a:t>＜全体会議＞</a:t>
            </a:r>
            <a:endParaRPr kumimoji="1" lang="en-US" altLang="ja-JP" sz="900" dirty="0"/>
          </a:p>
          <a:p>
            <a:endParaRPr kumimoji="1" lang="en-US" altLang="ja-JP" sz="900" dirty="0"/>
          </a:p>
          <a:p>
            <a:r>
              <a:rPr kumimoji="1" lang="ja-JP" altLang="en-US" sz="900" dirty="0"/>
              <a:t>各校の要望に応じた授業内容の検討。実施した授業の反省を踏まえ、ブラッシュアップを図る。</a:t>
            </a:r>
          </a:p>
        </p:txBody>
      </p:sp>
      <p:pic>
        <p:nvPicPr>
          <p:cNvPr id="12" name="図 11">
            <a:extLst>
              <a:ext uri="{FF2B5EF4-FFF2-40B4-BE49-F238E27FC236}">
                <a16:creationId xmlns:a16="http://schemas.microsoft.com/office/drawing/2014/main" id="{6EA211C1-D72A-4C1C-8034-5BAB7DD62F9F}"/>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52999" y="2251780"/>
            <a:ext cx="2713610" cy="2035207"/>
          </a:xfrm>
          <a:prstGeom prst="rect">
            <a:avLst/>
          </a:prstGeom>
        </p:spPr>
      </p:pic>
      <p:pic>
        <p:nvPicPr>
          <p:cNvPr id="11" name="Picture 2" descr="協議会ロゴ2017">
            <a:extLst>
              <a:ext uri="{FF2B5EF4-FFF2-40B4-BE49-F238E27FC236}">
                <a16:creationId xmlns:a16="http://schemas.microsoft.com/office/drawing/2014/main" id="{B3CC5BD7-E47B-402B-8344-C607CC619903}"/>
              </a:ext>
            </a:extLst>
          </p:cNvPr>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0" y="0"/>
            <a:ext cx="1350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54308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プレースホルダー 4">
            <a:extLst>
              <a:ext uri="{FF2B5EF4-FFF2-40B4-BE49-F238E27FC236}">
                <a16:creationId xmlns:a16="http://schemas.microsoft.com/office/drawing/2014/main" id="{96E2ABDC-3C1E-44A5-BB05-8506EB0E28F8}"/>
              </a:ext>
            </a:extLst>
          </p:cNvPr>
          <p:cNvSpPr>
            <a:spLocks noGrp="1"/>
          </p:cNvSpPr>
          <p:nvPr>
            <p:ph type="body" idx="1"/>
          </p:nvPr>
        </p:nvSpPr>
        <p:spPr>
          <a:xfrm>
            <a:off x="264800" y="421712"/>
            <a:ext cx="5437581" cy="1469036"/>
          </a:xfrm>
        </p:spPr>
        <p:txBody>
          <a:bodyPr>
            <a:noAutofit/>
          </a:bodyPr>
          <a:lstStyle/>
          <a:p>
            <a:pPr>
              <a:lnSpc>
                <a:spcPts val="2000"/>
              </a:lnSpc>
              <a:spcBef>
                <a:spcPts val="0"/>
              </a:spcBef>
            </a:pPr>
            <a:r>
              <a:rPr kumimoji="1" lang="ja-JP" altLang="en-US" sz="1100" dirty="0"/>
              <a:t>テキストと案内パンフレット</a:t>
            </a:r>
            <a:endParaRPr kumimoji="1" lang="en-US" altLang="ja-JP" sz="1100" dirty="0"/>
          </a:p>
          <a:p>
            <a:pPr marL="87313">
              <a:lnSpc>
                <a:spcPts val="1700"/>
              </a:lnSpc>
              <a:spcBef>
                <a:spcPts val="0"/>
              </a:spcBef>
            </a:pPr>
            <a:r>
              <a:rPr lang="ja-JP" altLang="en-US" sz="1050" b="0" dirty="0"/>
              <a:t>テキスト</a:t>
            </a:r>
            <a:r>
              <a:rPr lang="en-US" altLang="ja-JP" sz="1050" b="0" dirty="0"/>
              <a:t>『</a:t>
            </a:r>
            <a:r>
              <a:rPr lang="ja-JP" altLang="en-US" sz="1050" b="0" dirty="0"/>
              <a:t>住まい・まちづくりを考えよう</a:t>
            </a:r>
            <a:r>
              <a:rPr lang="en-US" altLang="ja-JP" sz="1050" b="0" dirty="0"/>
              <a:t>』</a:t>
            </a:r>
            <a:r>
              <a:rPr lang="ja-JP" altLang="en-US" sz="1050" b="0" dirty="0"/>
              <a:t>が授業の基礎である。ＨＰからダウンロードできるので、先生はこれを活用して独自の授業を組み立てることが出来る。</a:t>
            </a:r>
            <a:endParaRPr lang="en-US" altLang="ja-JP" sz="1050" b="0" dirty="0"/>
          </a:p>
          <a:p>
            <a:pPr marL="87313">
              <a:lnSpc>
                <a:spcPts val="1700"/>
              </a:lnSpc>
              <a:spcBef>
                <a:spcPts val="0"/>
              </a:spcBef>
            </a:pPr>
            <a:r>
              <a:rPr kumimoji="1" lang="ja-JP" altLang="en-US" sz="1050" b="0" dirty="0"/>
              <a:t>パンフレットは毎年</a:t>
            </a:r>
            <a:r>
              <a:rPr kumimoji="1" lang="en-US" altLang="ja-JP" sz="1050" b="0" dirty="0"/>
              <a:t>4</a:t>
            </a:r>
            <a:r>
              <a:rPr kumimoji="1" lang="ja-JP" altLang="en-US" sz="1050" b="0" dirty="0"/>
              <a:t>月末頃、府下の全公立小学校へ送付する。評判が広がり、近年</a:t>
            </a:r>
            <a:endParaRPr kumimoji="1" lang="en-US" altLang="ja-JP" sz="1050" b="0" dirty="0"/>
          </a:p>
          <a:p>
            <a:pPr marL="87313">
              <a:lnSpc>
                <a:spcPts val="1700"/>
              </a:lnSpc>
              <a:spcBef>
                <a:spcPts val="0"/>
              </a:spcBef>
            </a:pPr>
            <a:r>
              <a:rPr kumimoji="1" lang="ja-JP" altLang="en-US" sz="1050" b="0" dirty="0"/>
              <a:t>では協議会の対応できる数を超える応募がある。本協議会の活動とその意義を広く</a:t>
            </a:r>
            <a:endParaRPr kumimoji="1" lang="en-US" altLang="ja-JP" sz="1050" b="0" dirty="0"/>
          </a:p>
          <a:p>
            <a:pPr marL="87313">
              <a:lnSpc>
                <a:spcPts val="1700"/>
              </a:lnSpc>
              <a:spcBef>
                <a:spcPts val="0"/>
              </a:spcBef>
            </a:pPr>
            <a:r>
              <a:rPr kumimoji="1" lang="ja-JP" altLang="en-US" sz="1050" b="0" dirty="0"/>
              <a:t>アピールしマンパワーを充実させて、出来る限り多くの要望に応えたいと考えている。</a:t>
            </a:r>
          </a:p>
        </p:txBody>
      </p:sp>
      <p:sp>
        <p:nvSpPr>
          <p:cNvPr id="2" name="テキスト ボックス 1">
            <a:extLst>
              <a:ext uri="{FF2B5EF4-FFF2-40B4-BE49-F238E27FC236}">
                <a16:creationId xmlns:a16="http://schemas.microsoft.com/office/drawing/2014/main" id="{2905C872-A6E9-4BDC-8E73-32F64EACC359}"/>
              </a:ext>
            </a:extLst>
          </p:cNvPr>
          <p:cNvSpPr txBox="1"/>
          <p:nvPr/>
        </p:nvSpPr>
        <p:spPr>
          <a:xfrm>
            <a:off x="5991497" y="283674"/>
            <a:ext cx="3320829" cy="261610"/>
          </a:xfrm>
          <a:prstGeom prst="rect">
            <a:avLst/>
          </a:prstGeom>
          <a:noFill/>
        </p:spPr>
        <p:txBody>
          <a:bodyPr wrap="square" rtlCol="0">
            <a:spAutoFit/>
          </a:bodyPr>
          <a:lstStyle/>
          <a:p>
            <a:pPr algn="ctr"/>
            <a:r>
              <a:rPr kumimoji="1" lang="ja-JP" altLang="en-US" sz="1100" b="1" dirty="0"/>
              <a:t>平成</a:t>
            </a:r>
            <a:r>
              <a:rPr kumimoji="1" lang="en-US" altLang="ja-JP" sz="1100" b="1" dirty="0"/>
              <a:t>30</a:t>
            </a:r>
            <a:r>
              <a:rPr kumimoji="1" lang="ja-JP" altLang="en-US" sz="1100" b="1" dirty="0"/>
              <a:t>年度・</a:t>
            </a:r>
            <a:r>
              <a:rPr kumimoji="1" lang="en-US" altLang="ja-JP" sz="1100" b="1" dirty="0"/>
              <a:t>29</a:t>
            </a:r>
            <a:r>
              <a:rPr kumimoji="1" lang="ja-JP" altLang="en-US" sz="1100" b="1" dirty="0"/>
              <a:t>年度　実績リスト</a:t>
            </a:r>
            <a:endParaRPr kumimoji="1" lang="en-US" altLang="ja-JP" sz="1100" b="1" dirty="0"/>
          </a:p>
        </p:txBody>
      </p:sp>
      <p:sp>
        <p:nvSpPr>
          <p:cNvPr id="3" name="テキスト ボックス 2">
            <a:extLst>
              <a:ext uri="{FF2B5EF4-FFF2-40B4-BE49-F238E27FC236}">
                <a16:creationId xmlns:a16="http://schemas.microsoft.com/office/drawing/2014/main" id="{6B14E27F-F913-425F-8CFF-F3E2A049BE3A}"/>
              </a:ext>
            </a:extLst>
          </p:cNvPr>
          <p:cNvSpPr txBox="1"/>
          <p:nvPr/>
        </p:nvSpPr>
        <p:spPr>
          <a:xfrm>
            <a:off x="5433761" y="6012097"/>
            <a:ext cx="4356190" cy="584775"/>
          </a:xfrm>
          <a:prstGeom prst="rect">
            <a:avLst/>
          </a:prstGeom>
          <a:noFill/>
        </p:spPr>
        <p:txBody>
          <a:bodyPr wrap="square" rtlCol="0">
            <a:spAutoFit/>
          </a:bodyPr>
          <a:lstStyle/>
          <a:p>
            <a:r>
              <a:rPr kumimoji="1" lang="ja-JP" altLang="en-US" sz="800" dirty="0"/>
              <a:t>大阪府住まい・まちづくり教育普及協議会（一般社団法人　大阪府建築士事務所協会内）</a:t>
            </a:r>
            <a:endParaRPr kumimoji="1" lang="en-US" altLang="ja-JP" sz="800" dirty="0"/>
          </a:p>
          <a:p>
            <a:r>
              <a:rPr kumimoji="1" lang="ja-JP" altLang="en-US" sz="800" dirty="0"/>
              <a:t>住所：〒</a:t>
            </a:r>
            <a:r>
              <a:rPr kumimoji="1" lang="en-US" altLang="ja-JP" sz="800" dirty="0"/>
              <a:t>540-0011 </a:t>
            </a:r>
            <a:r>
              <a:rPr kumimoji="1" lang="ja-JP" altLang="en-US" sz="800" dirty="0"/>
              <a:t>大阪市中央区農人橋</a:t>
            </a:r>
            <a:r>
              <a:rPr kumimoji="1" lang="en-US" altLang="ja-JP" sz="800" dirty="0"/>
              <a:t>2-1-10</a:t>
            </a:r>
            <a:r>
              <a:rPr kumimoji="1" lang="ja-JP" altLang="en-US" sz="800" dirty="0"/>
              <a:t>　電話：</a:t>
            </a:r>
            <a:r>
              <a:rPr kumimoji="1" lang="en-US" altLang="ja-JP" sz="800" dirty="0"/>
              <a:t>06-6946-7065</a:t>
            </a:r>
            <a:r>
              <a:rPr kumimoji="1" lang="ja-JP" altLang="en-US" sz="800" dirty="0"/>
              <a:t>　</a:t>
            </a:r>
            <a:r>
              <a:rPr kumimoji="1" lang="en-US" altLang="ja-JP" sz="800" dirty="0"/>
              <a:t>E-mail :</a:t>
            </a:r>
            <a:r>
              <a:rPr kumimoji="1" lang="en-US" altLang="ja-JP" sz="800" dirty="0">
                <a:hlinkClick r:id="rId2"/>
              </a:rPr>
              <a:t>konishi@oaaf.or.jp</a:t>
            </a:r>
            <a:endParaRPr kumimoji="1" lang="en-US" altLang="ja-JP" sz="800" dirty="0"/>
          </a:p>
          <a:p>
            <a:r>
              <a:rPr kumimoji="1" lang="ja-JP" altLang="en-US" sz="800" dirty="0"/>
              <a:t>役員：会長＝橋本賴幸、副会長＝市岡照男・木村貞基、議長＝竹田敦子、顧問＝戸田和孝</a:t>
            </a:r>
            <a:endParaRPr kumimoji="1" lang="en-US" altLang="ja-JP" sz="800" dirty="0"/>
          </a:p>
          <a:p>
            <a:pPr algn="r"/>
            <a:r>
              <a:rPr kumimoji="1" lang="ja-JP" altLang="en-US" sz="800" dirty="0"/>
              <a:t>事務局：小西正範</a:t>
            </a:r>
            <a:endParaRPr kumimoji="1" lang="en-US" altLang="ja-JP" sz="800" dirty="0"/>
          </a:p>
        </p:txBody>
      </p:sp>
      <p:pic>
        <p:nvPicPr>
          <p:cNvPr id="6" name="図 5">
            <a:extLst>
              <a:ext uri="{FF2B5EF4-FFF2-40B4-BE49-F238E27FC236}">
                <a16:creationId xmlns:a16="http://schemas.microsoft.com/office/drawing/2014/main" id="{8E1797C1-A8AF-4DFC-AA56-C1F6CCA7618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408806" y="1924450"/>
            <a:ext cx="989024" cy="1398592"/>
          </a:xfrm>
          <a:prstGeom prst="rect">
            <a:avLst/>
          </a:prstGeom>
        </p:spPr>
      </p:pic>
      <p:pic>
        <p:nvPicPr>
          <p:cNvPr id="13" name="図 12">
            <a:extLst>
              <a:ext uri="{FF2B5EF4-FFF2-40B4-BE49-F238E27FC236}">
                <a16:creationId xmlns:a16="http://schemas.microsoft.com/office/drawing/2014/main" id="{1595E42C-4524-4AA2-B86A-CEC12F2E06CC}"/>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970803" y="4027248"/>
            <a:ext cx="1559431" cy="2452379"/>
          </a:xfrm>
          <a:prstGeom prst="rect">
            <a:avLst/>
          </a:prstGeom>
        </p:spPr>
      </p:pic>
      <p:pic>
        <p:nvPicPr>
          <p:cNvPr id="16" name="図 15">
            <a:extLst>
              <a:ext uri="{FF2B5EF4-FFF2-40B4-BE49-F238E27FC236}">
                <a16:creationId xmlns:a16="http://schemas.microsoft.com/office/drawing/2014/main" id="{5FF39678-7A8C-45D6-9911-FB1A5C94F36F}"/>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5806884" y="545284"/>
            <a:ext cx="3609945" cy="5319316"/>
          </a:xfrm>
          <a:prstGeom prst="rect">
            <a:avLst/>
          </a:prstGeom>
        </p:spPr>
      </p:pic>
      <p:pic>
        <p:nvPicPr>
          <p:cNvPr id="8" name="図 7">
            <a:extLst>
              <a:ext uri="{FF2B5EF4-FFF2-40B4-BE49-F238E27FC236}">
                <a16:creationId xmlns:a16="http://schemas.microsoft.com/office/drawing/2014/main" id="{646738BB-44F1-4369-8244-A9C58DCAC6D8}"/>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107515" y="1924451"/>
            <a:ext cx="989024" cy="1398872"/>
          </a:xfrm>
          <a:prstGeom prst="rect">
            <a:avLst/>
          </a:prstGeom>
        </p:spPr>
      </p:pic>
      <p:sp>
        <p:nvSpPr>
          <p:cNvPr id="9" name="テキスト ボックス 8">
            <a:extLst>
              <a:ext uri="{FF2B5EF4-FFF2-40B4-BE49-F238E27FC236}">
                <a16:creationId xmlns:a16="http://schemas.microsoft.com/office/drawing/2014/main" id="{B7976624-F8FD-4C9F-BAFD-594859BE6517}"/>
              </a:ext>
            </a:extLst>
          </p:cNvPr>
          <p:cNvSpPr txBox="1"/>
          <p:nvPr/>
        </p:nvSpPr>
        <p:spPr>
          <a:xfrm>
            <a:off x="4498832" y="2594954"/>
            <a:ext cx="880844" cy="369332"/>
          </a:xfrm>
          <a:prstGeom prst="rect">
            <a:avLst/>
          </a:prstGeom>
          <a:noFill/>
        </p:spPr>
        <p:txBody>
          <a:bodyPr wrap="square" rtlCol="0">
            <a:spAutoFit/>
          </a:bodyPr>
          <a:lstStyle/>
          <a:p>
            <a:r>
              <a:rPr kumimoji="1" lang="ja-JP" altLang="en-US" sz="900" dirty="0"/>
              <a:t>＜テキスト＞</a:t>
            </a:r>
            <a:endParaRPr kumimoji="1" lang="en-US" altLang="ja-JP" sz="900" dirty="0"/>
          </a:p>
          <a:p>
            <a:r>
              <a:rPr kumimoji="1" lang="ja-JP" altLang="en-US" sz="900" dirty="0"/>
              <a:t>平成</a:t>
            </a:r>
            <a:r>
              <a:rPr kumimoji="1" lang="en-US" altLang="ja-JP" sz="900" dirty="0"/>
              <a:t>26</a:t>
            </a:r>
            <a:r>
              <a:rPr kumimoji="1" lang="ja-JP" altLang="en-US" sz="900" dirty="0"/>
              <a:t>年完成</a:t>
            </a:r>
          </a:p>
        </p:txBody>
      </p:sp>
      <p:sp>
        <p:nvSpPr>
          <p:cNvPr id="15" name="テキスト ボックス 14">
            <a:extLst>
              <a:ext uri="{FF2B5EF4-FFF2-40B4-BE49-F238E27FC236}">
                <a16:creationId xmlns:a16="http://schemas.microsoft.com/office/drawing/2014/main" id="{BE990B9E-F0F3-48A6-8632-14BF300597DF}"/>
              </a:ext>
            </a:extLst>
          </p:cNvPr>
          <p:cNvSpPr txBox="1"/>
          <p:nvPr/>
        </p:nvSpPr>
        <p:spPr>
          <a:xfrm>
            <a:off x="489171" y="2594954"/>
            <a:ext cx="1618343" cy="230832"/>
          </a:xfrm>
          <a:prstGeom prst="rect">
            <a:avLst/>
          </a:prstGeom>
          <a:noFill/>
        </p:spPr>
        <p:txBody>
          <a:bodyPr wrap="square" rtlCol="0">
            <a:spAutoFit/>
          </a:bodyPr>
          <a:lstStyle/>
          <a:p>
            <a:pPr algn="r"/>
            <a:r>
              <a:rPr kumimoji="1" lang="ja-JP" altLang="en-US" sz="900" dirty="0"/>
              <a:t>＜郵送用パンフレット＞</a:t>
            </a:r>
          </a:p>
        </p:txBody>
      </p:sp>
      <p:sp>
        <p:nvSpPr>
          <p:cNvPr id="14" name="テキスト ボックス 13">
            <a:extLst>
              <a:ext uri="{FF2B5EF4-FFF2-40B4-BE49-F238E27FC236}">
                <a16:creationId xmlns:a16="http://schemas.microsoft.com/office/drawing/2014/main" id="{848A4CFF-A97B-4907-85F8-48B3E7809250}"/>
              </a:ext>
            </a:extLst>
          </p:cNvPr>
          <p:cNvSpPr txBox="1"/>
          <p:nvPr/>
        </p:nvSpPr>
        <p:spPr>
          <a:xfrm>
            <a:off x="1112180" y="6479627"/>
            <a:ext cx="3742820" cy="230832"/>
          </a:xfrm>
          <a:prstGeom prst="rect">
            <a:avLst/>
          </a:prstGeom>
          <a:noFill/>
        </p:spPr>
        <p:txBody>
          <a:bodyPr wrap="square" rtlCol="0">
            <a:spAutoFit/>
          </a:bodyPr>
          <a:lstStyle/>
          <a:p>
            <a:r>
              <a:rPr kumimoji="1" lang="ja-JP" altLang="en-US" sz="900" dirty="0"/>
              <a:t>＜アンケート書式に従って、現場の声を集め、次の授業に活かす＞</a:t>
            </a:r>
          </a:p>
        </p:txBody>
      </p:sp>
      <p:sp>
        <p:nvSpPr>
          <p:cNvPr id="7" name="テキスト プレースホルダー 6">
            <a:extLst>
              <a:ext uri="{FF2B5EF4-FFF2-40B4-BE49-F238E27FC236}">
                <a16:creationId xmlns:a16="http://schemas.microsoft.com/office/drawing/2014/main" id="{8B1A3D5D-555C-4D97-80BB-251F953BF852}"/>
              </a:ext>
            </a:extLst>
          </p:cNvPr>
          <p:cNvSpPr>
            <a:spLocks noGrp="1"/>
          </p:cNvSpPr>
          <p:nvPr>
            <p:ph type="body" sz="quarter" idx="3"/>
          </p:nvPr>
        </p:nvSpPr>
        <p:spPr>
          <a:xfrm>
            <a:off x="264800" y="3068802"/>
            <a:ext cx="5273851" cy="958446"/>
          </a:xfrm>
        </p:spPr>
        <p:txBody>
          <a:bodyPr>
            <a:noAutofit/>
          </a:bodyPr>
          <a:lstStyle/>
          <a:p>
            <a:pPr>
              <a:lnSpc>
                <a:spcPts val="2000"/>
              </a:lnSpc>
              <a:spcBef>
                <a:spcPts val="0"/>
              </a:spcBef>
            </a:pPr>
            <a:r>
              <a:rPr lang="ja-JP" altLang="en-US" sz="1100" dirty="0"/>
              <a:t>子供達からの反応</a:t>
            </a:r>
            <a:endParaRPr lang="en-US" altLang="ja-JP" sz="1100" dirty="0"/>
          </a:p>
          <a:p>
            <a:pPr marL="87313">
              <a:lnSpc>
                <a:spcPts val="1700"/>
              </a:lnSpc>
              <a:spcBef>
                <a:spcPts val="0"/>
              </a:spcBef>
            </a:pPr>
            <a:r>
              <a:rPr lang="ja-JP" altLang="en-US" sz="1050" b="0" dirty="0"/>
              <a:t>授業実施後、現場からの感想を頂くのは、何よりの励みであり参考資料である。</a:t>
            </a:r>
            <a:endParaRPr lang="en-US" altLang="ja-JP" sz="1050" b="0" dirty="0"/>
          </a:p>
          <a:p>
            <a:pPr marL="87313">
              <a:lnSpc>
                <a:spcPts val="1700"/>
              </a:lnSpc>
              <a:spcBef>
                <a:spcPts val="0"/>
              </a:spcBef>
            </a:pPr>
            <a:r>
              <a:rPr lang="en-US" altLang="ja-JP" sz="1050" b="0" dirty="0"/>
              <a:t>『</a:t>
            </a:r>
            <a:r>
              <a:rPr lang="ja-JP" altLang="en-US" sz="1050" b="0" dirty="0"/>
              <a:t>住まい・まち</a:t>
            </a:r>
            <a:r>
              <a:rPr lang="en-US" altLang="ja-JP" sz="1050" b="0" dirty="0"/>
              <a:t>』</a:t>
            </a:r>
            <a:r>
              <a:rPr lang="ja-JP" altLang="en-US" sz="1050" b="0" dirty="0"/>
              <a:t>に対する子供たちの興味と関心を育てることは、将来の日本の住環境向上に向けた着実な一歩になる　と考えている。</a:t>
            </a:r>
            <a:endParaRPr lang="en-US" altLang="ja-JP" sz="1050" b="0" dirty="0"/>
          </a:p>
        </p:txBody>
      </p:sp>
      <p:pic>
        <p:nvPicPr>
          <p:cNvPr id="12" name="図 11">
            <a:extLst>
              <a:ext uri="{FF2B5EF4-FFF2-40B4-BE49-F238E27FC236}">
                <a16:creationId xmlns:a16="http://schemas.microsoft.com/office/drawing/2014/main" id="{8AAC37A2-BF36-4906-8A21-B5FDE7E4E240}"/>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1042963" y="4085778"/>
            <a:ext cx="1603074" cy="2375526"/>
          </a:xfrm>
          <a:prstGeom prst="rect">
            <a:avLst/>
          </a:prstGeom>
        </p:spPr>
      </p:pic>
      <p:pic>
        <p:nvPicPr>
          <p:cNvPr id="17" name="Picture 2" descr="協議会ロゴ2017">
            <a:extLst>
              <a:ext uri="{FF2B5EF4-FFF2-40B4-BE49-F238E27FC236}">
                <a16:creationId xmlns:a16="http://schemas.microsoft.com/office/drawing/2014/main" id="{009FBB2C-3F30-48C9-827B-55C17D2B3F14}"/>
              </a:ext>
            </a:extLst>
          </p:cNvPr>
          <p:cNvPicPr>
            <a:picLocks noChangeAspect="1" noChangeArrowheads="1"/>
          </p:cNvPicPr>
          <p:nvPr/>
        </p:nvPicPr>
        <p:blipFill>
          <a:blip r:embed="rId8" cstate="email">
            <a:extLst>
              <a:ext uri="{28A0092B-C50C-407E-A947-70E740481C1C}">
                <a14:useLocalDpi xmlns:a14="http://schemas.microsoft.com/office/drawing/2010/main"/>
              </a:ext>
            </a:extLst>
          </a:blip>
          <a:srcRect/>
          <a:stretch>
            <a:fillRect/>
          </a:stretch>
        </p:blipFill>
        <p:spPr bwMode="auto">
          <a:xfrm>
            <a:off x="0" y="0"/>
            <a:ext cx="1350962"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38911228"/>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695</TotalTime>
  <Words>392</Words>
  <Application>Microsoft Office PowerPoint</Application>
  <PresentationFormat>A4 210 x 297 mm</PresentationFormat>
  <Paragraphs>78</Paragraphs>
  <Slides>4</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4</vt:i4>
      </vt:variant>
    </vt:vector>
  </HeadingPairs>
  <TitlesOfParts>
    <vt:vector size="10" baseType="lpstr">
      <vt:lpstr>游ゴシック</vt:lpstr>
      <vt:lpstr>游ゴシック Light</vt:lpstr>
      <vt:lpstr>Arial</vt:lpstr>
      <vt:lpstr>Calibri</vt:lpstr>
      <vt:lpstr>Calibri Light</vt:lpstr>
      <vt:lpstr>Office テーマ</vt:lpstr>
      <vt:lpstr>大阪府住まいまちづくり教育普及協議会</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大阪府住まいまちづくり教育普及協議会</dc:title>
  <dc:creator>03</dc:creator>
  <cp:lastModifiedBy>SSC</cp:lastModifiedBy>
  <cp:revision>92</cp:revision>
  <cp:lastPrinted>2019-03-11T05:25:03Z</cp:lastPrinted>
  <dcterms:created xsi:type="dcterms:W3CDTF">2019-01-25T02:39:46Z</dcterms:created>
  <dcterms:modified xsi:type="dcterms:W3CDTF">2020-04-20T05:41:09Z</dcterms:modified>
</cp:coreProperties>
</file>